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y="5143500" cx="9144000"/>
  <p:notesSz cx="6858000" cy="9144000"/>
  <p:embeddedFontLst>
    <p:embeddedFont>
      <p:font typeface="Roboto Thin"/>
      <p:regular r:id="rId39"/>
      <p:bold r:id="rId40"/>
      <p:italic r:id="rId41"/>
      <p:boldItalic r:id="rId42"/>
    </p:embeddedFont>
    <p:embeddedFont>
      <p:font typeface="Economica"/>
      <p:regular r:id="rId43"/>
      <p:bold r:id="rId44"/>
      <p:italic r:id="rId45"/>
      <p:boldItalic r:id="rId46"/>
    </p:embeddedFont>
    <p:embeddedFont>
      <p:font typeface="Roboto Medium"/>
      <p:regular r:id="rId47"/>
      <p:bold r:id="rId48"/>
      <p:italic r:id="rId49"/>
      <p:boldItalic r:id="rId50"/>
    </p:embeddedFont>
    <p:embeddedFont>
      <p:font typeface="Roboto"/>
      <p:regular r:id="rId51"/>
      <p:bold r:id="rId52"/>
      <p:italic r:id="rId53"/>
      <p:boldItalic r:id="rId54"/>
    </p:embeddedFont>
    <p:embeddedFont>
      <p:font typeface="Montserrat"/>
      <p:regular r:id="rId55"/>
      <p:bold r:id="rId56"/>
      <p:italic r:id="rId57"/>
      <p:boldItalic r:id="rId58"/>
    </p:embeddedFont>
    <p:embeddedFont>
      <p:font typeface="Fira Sans Extra Condensed Medium"/>
      <p:regular r:id="rId59"/>
      <p:bold r:id="rId60"/>
      <p:italic r:id="rId61"/>
      <p:boldItalic r:id="rId62"/>
    </p:embeddedFont>
    <p:embeddedFont>
      <p:font typeface="Comfortaa"/>
      <p:regular r:id="rId63"/>
      <p:bold r:id="rId64"/>
    </p:embeddedFont>
    <p:embeddedFont>
      <p:font typeface="Open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0" name="Lovish Verma"/>
  <p:cmAuthor clrIdx="1" id="1" initials="" lastIdx="11" name="Deleted us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385ADBB-D996-43C7-804E-CD0D04189880}">
  <a:tblStyle styleId="{5385ADBB-D996-43C7-804E-CD0D0418988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Thin-bold.fntdata"/><Relationship Id="rId42" Type="http://schemas.openxmlformats.org/officeDocument/2006/relationships/font" Target="fonts/RobotoThin-boldItalic.fntdata"/><Relationship Id="rId41" Type="http://schemas.openxmlformats.org/officeDocument/2006/relationships/font" Target="fonts/RobotoThin-italic.fntdata"/><Relationship Id="rId44" Type="http://schemas.openxmlformats.org/officeDocument/2006/relationships/font" Target="fonts/Economica-bold.fntdata"/><Relationship Id="rId43" Type="http://schemas.openxmlformats.org/officeDocument/2006/relationships/font" Target="fonts/Economica-regular.fntdata"/><Relationship Id="rId46" Type="http://schemas.openxmlformats.org/officeDocument/2006/relationships/font" Target="fonts/Economica-boldItalic.fntdata"/><Relationship Id="rId45" Type="http://schemas.openxmlformats.org/officeDocument/2006/relationships/font" Target="fonts/Economica-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Medium-bold.fntdata"/><Relationship Id="rId47" Type="http://schemas.openxmlformats.org/officeDocument/2006/relationships/font" Target="fonts/RobotoMedium-regular.fntdata"/><Relationship Id="rId49" Type="http://schemas.openxmlformats.org/officeDocument/2006/relationships/font" Target="fonts/RobotoMedium-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font" Target="fonts/RobotoThin-regular.fntdata"/><Relationship Id="rId38" Type="http://schemas.openxmlformats.org/officeDocument/2006/relationships/slide" Target="slides/slide31.xml"/><Relationship Id="rId62" Type="http://schemas.openxmlformats.org/officeDocument/2006/relationships/font" Target="fonts/FiraSansExtraCondensedMedium-boldItalic.fntdata"/><Relationship Id="rId61" Type="http://schemas.openxmlformats.org/officeDocument/2006/relationships/font" Target="fonts/FiraSansExtraCondensedMedium-italic.fntdata"/><Relationship Id="rId20" Type="http://schemas.openxmlformats.org/officeDocument/2006/relationships/slide" Target="slides/slide13.xml"/><Relationship Id="rId64" Type="http://schemas.openxmlformats.org/officeDocument/2006/relationships/font" Target="fonts/Comfortaa-bold.fntdata"/><Relationship Id="rId63" Type="http://schemas.openxmlformats.org/officeDocument/2006/relationships/font" Target="fonts/Comfortaa-regular.fntdata"/><Relationship Id="rId22" Type="http://schemas.openxmlformats.org/officeDocument/2006/relationships/slide" Target="slides/slide15.xml"/><Relationship Id="rId66" Type="http://schemas.openxmlformats.org/officeDocument/2006/relationships/font" Target="fonts/OpenSans-bold.fntdata"/><Relationship Id="rId21" Type="http://schemas.openxmlformats.org/officeDocument/2006/relationships/slide" Target="slides/slide14.xml"/><Relationship Id="rId65" Type="http://schemas.openxmlformats.org/officeDocument/2006/relationships/font" Target="fonts/OpenSans-regular.fntdata"/><Relationship Id="rId24" Type="http://schemas.openxmlformats.org/officeDocument/2006/relationships/slide" Target="slides/slide17.xml"/><Relationship Id="rId68" Type="http://schemas.openxmlformats.org/officeDocument/2006/relationships/font" Target="fonts/OpenSans-boldItalic.fntdata"/><Relationship Id="rId23" Type="http://schemas.openxmlformats.org/officeDocument/2006/relationships/slide" Target="slides/slide16.xml"/><Relationship Id="rId67" Type="http://schemas.openxmlformats.org/officeDocument/2006/relationships/font" Target="fonts/OpenSans-italic.fntdata"/><Relationship Id="rId60" Type="http://schemas.openxmlformats.org/officeDocument/2006/relationships/font" Target="fonts/FiraSansExtraCondensedMedium-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regular.fntdata"/><Relationship Id="rId50" Type="http://schemas.openxmlformats.org/officeDocument/2006/relationships/font" Target="fonts/RobotoMedium-boldItalic.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4.xml"/><Relationship Id="rId55" Type="http://schemas.openxmlformats.org/officeDocument/2006/relationships/font" Target="fonts/Montserrat-regular.fntdata"/><Relationship Id="rId10" Type="http://schemas.openxmlformats.org/officeDocument/2006/relationships/slide" Target="slides/slide3.xml"/><Relationship Id="rId54" Type="http://schemas.openxmlformats.org/officeDocument/2006/relationships/font" Target="fonts/Roboto-boldItalic.fntdata"/><Relationship Id="rId13" Type="http://schemas.openxmlformats.org/officeDocument/2006/relationships/slide" Target="slides/slide6.xml"/><Relationship Id="rId57" Type="http://schemas.openxmlformats.org/officeDocument/2006/relationships/font" Target="fonts/Montserrat-italic.fntdata"/><Relationship Id="rId12" Type="http://schemas.openxmlformats.org/officeDocument/2006/relationships/slide" Target="slides/slide5.xml"/><Relationship Id="rId56" Type="http://schemas.openxmlformats.org/officeDocument/2006/relationships/font" Target="fonts/Montserrat-bold.fntdata"/><Relationship Id="rId15" Type="http://schemas.openxmlformats.org/officeDocument/2006/relationships/slide" Target="slides/slide8.xml"/><Relationship Id="rId59" Type="http://schemas.openxmlformats.org/officeDocument/2006/relationships/font" Target="fonts/FiraSansExtraCondensedMedium-regular.fntdata"/><Relationship Id="rId14" Type="http://schemas.openxmlformats.org/officeDocument/2006/relationships/slide" Target="slides/slide7.xml"/><Relationship Id="rId58" Type="http://schemas.openxmlformats.org/officeDocument/2006/relationships/font" Target="fonts/Montserrat-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1-12T13:39:34.450">
    <p:pos x="61" y="743"/>
    <p:text>increase transparency to 70 % for this image (check slide 2 for reference)</p:text>
  </p:cm>
  <p:cm authorId="1" idx="1" dt="2023-01-12T13:39:34.450">
    <p:pos x="61" y="743"/>
    <p:text>Done</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7" dt="2023-01-12T12:56:40.153">
    <p:pos x="6000" y="0"/>
    <p:text>add the ML algorithm details and methodology</p:text>
  </p:cm>
  <p:cm authorId="1" idx="10" dt="2023-01-12T12:56:40.153">
    <p:pos x="6000" y="0"/>
    <p:text>Done</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8" dt="2023-01-13T07:02:38.075">
    <p:pos x="67" y="915"/>
    <p:text>same thing from google sheets can be used</p:text>
  </p:cm>
  <p:cm authorId="1" idx="11" dt="2023-01-13T06:54:31.669">
    <p:pos x="67" y="915"/>
    <p:text>Its already done in the next slide</p:text>
  </p:cm>
  <p:cm authorId="0" idx="19" dt="2023-01-13T07:02:21.033">
    <p:pos x="67" y="915"/>
    <p:text>Thats not good then.</p:text>
  </p:cm>
  <p:cm authorId="0" idx="20" dt="2023-01-13T07:02:38.075">
    <p:pos x="67" y="915"/>
    <p:text>keeps color standard same across the slides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1-11T09:39:03.588">
    <p:pos x="4307" y="1063"/>
    <p:text>same colors or the colors corresponding to the app</p:text>
  </p:cm>
  <p:cm authorId="1" idx="2" dt="2023-01-11T09:39:03.588">
    <p:pos x="4307" y="1063"/>
    <p:text>Done</p:text>
  </p:cm>
  <p:cm authorId="0" idx="3" dt="2023-01-12T10:11:43.886">
    <p:pos x="4562" y="2562"/>
    <p:text>these are not central and middle aligned. Have whitespaces in the text. Please check this for all infographics
@sris.balyan@grazitti.com
_Reassigned to Deleted user_</p:text>
  </p:cm>
  <p:cm authorId="1" idx="3" dt="2023-01-12T10:11:43.886">
    <p:pos x="4562" y="2562"/>
    <p:text>Taken note, and corrected</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3-01-23T07:47:07.298">
    <p:pos x="6000" y="0"/>
    <p:text>make this simpler</p:text>
  </p:cm>
  <p:cm authorId="0" idx="5" dt="2023-01-10T06:06:45.944">
    <p:pos x="6000" y="100"/>
    <p:text>make this slide better visually</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3-01-16T06:41:40.255">
    <p:pos x="332" y="1058"/>
    <p:text>try formatting it better (legends, colors, labels, etc.)
Also, mentions that its 2022 (5 months only)</p:text>
  </p:cm>
  <p:cm authorId="1" idx="4" dt="2023-01-16T06:41:40.255">
    <p:pos x="332" y="1058"/>
    <p:text>Done</p:text>
  </p:cm>
  <p:cm authorId="0" idx="7" dt="2023-01-23T07:49:19.167">
    <p:pos x="435" y="2248"/>
    <p:text>colors to be changed. not same as above chart</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3-01-09T05:03:35.412">
    <p:pos x="6000" y="0"/>
    <p:text>order of slide in this section is not correct.</p:text>
  </p:cm>
  <p:cm authorId="1" idx="5" dt="2023-01-09T05:03:35.412">
    <p:pos x="6000" y="0"/>
    <p:text>Corrected</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3-03-10T14:41:31.618">
    <p:pos x="6000" y="0"/>
    <p:text>@harshul.thakur@grazitti.com - same for this slide too. Name changes
_Reassigned to Harshul Thakur_</p:text>
  </p:cm>
  <p:cm authorId="0" idx="10" dt="2023-03-10T14:41:31.618">
    <p:pos x="6000" y="0"/>
    <p:text>@harshul.thakur@grazitti.com his is the slide I need the names to be changed</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6" dt="2023-01-13T07:31:57.652">
    <p:pos x="531" y="2346"/>
    <p:text>Need some inputs here @harshul.thakur@cnvrg.io
_Assigned to Harshul Thakur_</p:text>
  </p:cm>
  <p:cm authorId="0" idx="11" dt="2023-01-13T06:24:45.240">
    <p:pos x="531" y="2446"/>
    <p:text>not good still</p:text>
  </p:cm>
  <p:cm authorId="0" idx="12" dt="2023-01-11T19:47:01.756">
    <p:pos x="6000" y="0"/>
    <p:text>rearrange this better</p:text>
  </p:cm>
  <p:cm authorId="1" idx="7" dt="2023-01-11T19:47:01.756">
    <p:pos x="6000" y="0"/>
    <p:text>Done</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3-01-23T07:54:35.201">
    <p:pos x="1942" y="1806"/>
    <p:text>uniformity of axis for all the charts</p:text>
  </p:cm>
  <p:cm authorId="0" idx="14" dt="2023-01-13T07:00:38.224">
    <p:pos x="732" y="1049"/>
    <p:text>make all lines like this</p:text>
  </p:cm>
  <p:cm authorId="1" idx="8" dt="2023-01-13T07:00:38.224">
    <p:pos x="732" y="1049"/>
    <p:text>Done</p:text>
  </p:cm>
  <p:cm authorId="0" idx="15" dt="2023-01-23T07:52:33.346">
    <p:pos x="689" y="646"/>
    <p:text>change it like this for all charts</p:text>
  </p:cm>
  <p:cm authorId="0" idx="16" dt="2023-01-23T07:53:58.475">
    <p:pos x="3071" y="879"/>
    <p:text>format this better</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9" dt="2023-01-17T12:23:39.167">
    <p:pos x="88" y="107"/>
    <p:text>How is this calculated , links and working to be shared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1" Type="http://schemas.openxmlformats.org/officeDocument/2006/relationships/hyperlink" Target="https://influencermarketinghub.com/tiktok-stats/#toc-9" TargetMode="External"/><Relationship Id="rId10" Type="http://schemas.openxmlformats.org/officeDocument/2006/relationships/hyperlink" Target="https://influencermarketinghub.com/tiktok-stats/#toc-8" TargetMode="External"/><Relationship Id="rId13" Type="http://schemas.openxmlformats.org/officeDocument/2006/relationships/hyperlink" Target="https://influencermarketinghub.com/tiktok-stats/#toc-11" TargetMode="External"/><Relationship Id="rId12" Type="http://schemas.openxmlformats.org/officeDocument/2006/relationships/hyperlink" Target="https://influencermarketinghub.com/tiktok-stats/#toc-10" TargetMode="External"/><Relationship Id="rId1" Type="http://schemas.openxmlformats.org/officeDocument/2006/relationships/notesMaster" Target="../notesMasters/notesMaster1.xml"/><Relationship Id="rId2" Type="http://schemas.openxmlformats.org/officeDocument/2006/relationships/hyperlink" Target="https://influencermarketinghub.com/tiktok-stats/#toc-0" TargetMode="External"/><Relationship Id="rId3" Type="http://schemas.openxmlformats.org/officeDocument/2006/relationships/hyperlink" Target="https://influencermarketinghub.com/tiktok-stats/#toc-1" TargetMode="External"/><Relationship Id="rId4" Type="http://schemas.openxmlformats.org/officeDocument/2006/relationships/hyperlink" Target="https://influencermarketinghub.com/tiktok-stats/#toc-2" TargetMode="External"/><Relationship Id="rId9" Type="http://schemas.openxmlformats.org/officeDocument/2006/relationships/hyperlink" Target="https://influencermarketinghub.com/tiktok-stats/#toc-7" TargetMode="External"/><Relationship Id="rId15" Type="http://schemas.openxmlformats.org/officeDocument/2006/relationships/hyperlink" Target="https://influencermarketinghub.com/tiktok-stats/#toc-13" TargetMode="External"/><Relationship Id="rId14" Type="http://schemas.openxmlformats.org/officeDocument/2006/relationships/hyperlink" Target="https://influencermarketinghub.com/tiktok-stats/#toc-12" TargetMode="External"/><Relationship Id="rId16" Type="http://schemas.openxmlformats.org/officeDocument/2006/relationships/hyperlink" Target="https://influencermarketinghub.com/tiktok-stats/#toc-14" TargetMode="External"/><Relationship Id="rId5" Type="http://schemas.openxmlformats.org/officeDocument/2006/relationships/hyperlink" Target="https://influencermarketinghub.com/tiktok-stats/#toc-3" TargetMode="External"/><Relationship Id="rId6" Type="http://schemas.openxmlformats.org/officeDocument/2006/relationships/hyperlink" Target="https://influencermarketinghub.com/tiktok-stats/#toc-4" TargetMode="External"/><Relationship Id="rId7" Type="http://schemas.openxmlformats.org/officeDocument/2006/relationships/hyperlink" Target="https://influencermarketinghub.com/tiktok-stats/#toc-5" TargetMode="External"/><Relationship Id="rId8" Type="http://schemas.openxmlformats.org/officeDocument/2006/relationships/hyperlink" Target="https://influencermarketinghub.com/tiktok-stats/#toc-6"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b269d1d813_0_943: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4" name="Google Shape;524;g1b269d1d813_0_943:notes"/>
          <p:cNvSpPr txBox="1"/>
          <p:nvPr>
            <p:ph idx="1" type="body"/>
          </p:nvPr>
        </p:nvSpPr>
        <p:spPr>
          <a:xfrm>
            <a:off x="685802" y="4400555"/>
            <a:ext cx="5486400" cy="3600600"/>
          </a:xfrm>
          <a:prstGeom prst="rect">
            <a:avLst/>
          </a:prstGeom>
          <a:noFill/>
          <a:ln>
            <a:noFill/>
          </a:ln>
        </p:spPr>
        <p:txBody>
          <a:bodyPr anchorCtr="0" anchor="t" bIns="46600" lIns="93250" spcFirstLastPara="1" rIns="93250" wrap="square" tIns="46600">
            <a:noAutofit/>
          </a:bodyPr>
          <a:lstStyle/>
          <a:p>
            <a:pPr indent="0" lvl="0" marL="0" rtl="0" algn="l">
              <a:lnSpc>
                <a:spcPct val="100000"/>
              </a:lnSpc>
              <a:spcBef>
                <a:spcPts val="400"/>
              </a:spcBef>
              <a:spcAft>
                <a:spcPts val="0"/>
              </a:spcAft>
              <a:buSzPts val="1300"/>
              <a:buNone/>
            </a:pPr>
            <a:r>
              <a:t/>
            </a:r>
            <a:endParaRPr sz="1300"/>
          </a:p>
        </p:txBody>
      </p:sp>
      <p:sp>
        <p:nvSpPr>
          <p:cNvPr id="525" name="Google Shape;525;g1b269d1d813_0_943:notes"/>
          <p:cNvSpPr txBox="1"/>
          <p:nvPr>
            <p:ph idx="12" type="sldNum"/>
          </p:nvPr>
        </p:nvSpPr>
        <p:spPr>
          <a:xfrm>
            <a:off x="3884620" y="8685225"/>
            <a:ext cx="2971800" cy="458700"/>
          </a:xfrm>
          <a:prstGeom prst="rect">
            <a:avLst/>
          </a:prstGeom>
          <a:noFill/>
          <a:ln>
            <a:noFill/>
          </a:ln>
        </p:spPr>
        <p:txBody>
          <a:bodyPr anchorCtr="0" anchor="b" bIns="46600" lIns="93250" spcFirstLastPara="1" rIns="93250" wrap="square" tIns="4660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d08ae5c2a6_0_30: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g1d08ae5c2a6_0_30:notes"/>
          <p:cNvSpPr txBox="1"/>
          <p:nvPr>
            <p:ph idx="1" type="body"/>
          </p:nvPr>
        </p:nvSpPr>
        <p:spPr>
          <a:xfrm>
            <a:off x="685802" y="4400555"/>
            <a:ext cx="5486400" cy="3600600"/>
          </a:xfrm>
          <a:prstGeom prst="rect">
            <a:avLst/>
          </a:prstGeom>
          <a:noFill/>
          <a:ln>
            <a:noFill/>
          </a:ln>
        </p:spPr>
        <p:txBody>
          <a:bodyPr anchorCtr="0" anchor="t" bIns="46600" lIns="93250" spcFirstLastPara="1" rIns="93250" wrap="square" tIns="46600">
            <a:noAutofit/>
          </a:bodyPr>
          <a:lstStyle/>
          <a:p>
            <a:pPr indent="0" lvl="0" marL="0" rtl="0" algn="l">
              <a:lnSpc>
                <a:spcPct val="100000"/>
              </a:lnSpc>
              <a:spcBef>
                <a:spcPts val="400"/>
              </a:spcBef>
              <a:spcAft>
                <a:spcPts val="0"/>
              </a:spcAft>
              <a:buSzPts val="1300"/>
              <a:buNone/>
            </a:pPr>
            <a:r>
              <a:rPr lang="en" sz="1300"/>
              <a:t>Period wise for 2022</a:t>
            </a:r>
            <a:endParaRPr sz="1300"/>
          </a:p>
          <a:p>
            <a:pPr indent="0" lvl="0" marL="0" rtl="0" algn="l">
              <a:lnSpc>
                <a:spcPct val="100000"/>
              </a:lnSpc>
              <a:spcBef>
                <a:spcPts val="400"/>
              </a:spcBef>
              <a:spcAft>
                <a:spcPts val="0"/>
              </a:spcAft>
              <a:buSzPts val="1300"/>
              <a:buNone/>
            </a:pPr>
            <a:r>
              <a:t/>
            </a:r>
            <a:endParaRPr sz="1300"/>
          </a:p>
        </p:txBody>
      </p:sp>
      <p:sp>
        <p:nvSpPr>
          <p:cNvPr id="543" name="Google Shape;543;g1d08ae5c2a6_0_30:notes"/>
          <p:cNvSpPr txBox="1"/>
          <p:nvPr>
            <p:ph idx="12" type="sldNum"/>
          </p:nvPr>
        </p:nvSpPr>
        <p:spPr>
          <a:xfrm>
            <a:off x="3884620" y="8685225"/>
            <a:ext cx="2971800" cy="458700"/>
          </a:xfrm>
          <a:prstGeom prst="rect">
            <a:avLst/>
          </a:prstGeom>
          <a:noFill/>
          <a:ln>
            <a:noFill/>
          </a:ln>
        </p:spPr>
        <p:txBody>
          <a:bodyPr anchorCtr="0" anchor="b" bIns="46600" lIns="93250" spcFirstLastPara="1" rIns="93250" wrap="square" tIns="4660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a2aa567427_0_198: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6" name="Google Shape;556;g1a2aa567427_0_198:notes"/>
          <p:cNvSpPr txBox="1"/>
          <p:nvPr>
            <p:ph idx="1" type="body"/>
          </p:nvPr>
        </p:nvSpPr>
        <p:spPr>
          <a:xfrm>
            <a:off x="685802" y="4400555"/>
            <a:ext cx="5486400" cy="3600600"/>
          </a:xfrm>
          <a:prstGeom prst="rect">
            <a:avLst/>
          </a:prstGeom>
          <a:noFill/>
          <a:ln>
            <a:noFill/>
          </a:ln>
        </p:spPr>
        <p:txBody>
          <a:bodyPr anchorCtr="0" anchor="t" bIns="46600" lIns="93250" spcFirstLastPara="1" rIns="93250" wrap="square" tIns="46600">
            <a:noAutofit/>
          </a:bodyPr>
          <a:lstStyle/>
          <a:p>
            <a:pPr indent="0" lvl="0" marL="0" rtl="0" algn="l">
              <a:lnSpc>
                <a:spcPct val="100000"/>
              </a:lnSpc>
              <a:spcBef>
                <a:spcPts val="400"/>
              </a:spcBef>
              <a:spcAft>
                <a:spcPts val="0"/>
              </a:spcAft>
              <a:buSzPts val="1300"/>
              <a:buNone/>
            </a:pPr>
            <a:r>
              <a:t/>
            </a:r>
            <a:endParaRPr sz="1300"/>
          </a:p>
        </p:txBody>
      </p:sp>
      <p:sp>
        <p:nvSpPr>
          <p:cNvPr id="557" name="Google Shape;557;g1a2aa567427_0_198:notes"/>
          <p:cNvSpPr txBox="1"/>
          <p:nvPr>
            <p:ph idx="12" type="sldNum"/>
          </p:nvPr>
        </p:nvSpPr>
        <p:spPr>
          <a:xfrm>
            <a:off x="3884620" y="8685225"/>
            <a:ext cx="2971800" cy="458700"/>
          </a:xfrm>
          <a:prstGeom prst="rect">
            <a:avLst/>
          </a:prstGeom>
          <a:noFill/>
          <a:ln>
            <a:noFill/>
          </a:ln>
        </p:spPr>
        <p:txBody>
          <a:bodyPr anchorCtr="0" anchor="b" bIns="46600" lIns="93250" spcFirstLastPara="1" rIns="93250" wrap="square" tIns="4660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cb05164ca8_0_1042: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g1cb05164ca8_0_1042:notes"/>
          <p:cNvSpPr txBox="1"/>
          <p:nvPr>
            <p:ph idx="1" type="body"/>
          </p:nvPr>
        </p:nvSpPr>
        <p:spPr>
          <a:xfrm>
            <a:off x="685802" y="4400555"/>
            <a:ext cx="5486400" cy="3600600"/>
          </a:xfrm>
          <a:prstGeom prst="rect">
            <a:avLst/>
          </a:prstGeom>
          <a:noFill/>
          <a:ln>
            <a:noFill/>
          </a:ln>
        </p:spPr>
        <p:txBody>
          <a:bodyPr anchorCtr="0" anchor="t" bIns="46600" lIns="93250" spcFirstLastPara="1" rIns="93250" wrap="square" tIns="46600">
            <a:noAutofit/>
          </a:bodyPr>
          <a:lstStyle/>
          <a:p>
            <a:pPr indent="0" lvl="0" marL="0" rtl="0" algn="l">
              <a:lnSpc>
                <a:spcPct val="100000"/>
              </a:lnSpc>
              <a:spcBef>
                <a:spcPts val="400"/>
              </a:spcBef>
              <a:spcAft>
                <a:spcPts val="0"/>
              </a:spcAft>
              <a:buSzPts val="1300"/>
              <a:buNone/>
            </a:pPr>
            <a:r>
              <a:t/>
            </a:r>
            <a:endParaRPr sz="1300"/>
          </a:p>
        </p:txBody>
      </p:sp>
      <p:sp>
        <p:nvSpPr>
          <p:cNvPr id="592" name="Google Shape;592;g1cb05164ca8_0_1042:notes"/>
          <p:cNvSpPr txBox="1"/>
          <p:nvPr>
            <p:ph idx="12" type="sldNum"/>
          </p:nvPr>
        </p:nvSpPr>
        <p:spPr>
          <a:xfrm>
            <a:off x="3884620" y="8685225"/>
            <a:ext cx="2971800" cy="458700"/>
          </a:xfrm>
          <a:prstGeom prst="rect">
            <a:avLst/>
          </a:prstGeom>
          <a:noFill/>
          <a:ln>
            <a:noFill/>
          </a:ln>
        </p:spPr>
        <p:txBody>
          <a:bodyPr anchorCtr="0" anchor="b" bIns="46600" lIns="93250" spcFirstLastPara="1" rIns="93250" wrap="square" tIns="4660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cd248949a3_0_1: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5" name="Google Shape;645;g1cd248949a3_0_1:notes"/>
          <p:cNvSpPr txBox="1"/>
          <p:nvPr>
            <p:ph idx="1" type="body"/>
          </p:nvPr>
        </p:nvSpPr>
        <p:spPr>
          <a:xfrm>
            <a:off x="685802" y="4400555"/>
            <a:ext cx="5486400" cy="3600600"/>
          </a:xfrm>
          <a:prstGeom prst="rect">
            <a:avLst/>
          </a:prstGeom>
          <a:noFill/>
          <a:ln>
            <a:noFill/>
          </a:ln>
        </p:spPr>
        <p:txBody>
          <a:bodyPr anchorCtr="0" anchor="t" bIns="46600" lIns="93250" spcFirstLastPara="1" rIns="93250" wrap="square" tIns="46600">
            <a:noAutofit/>
          </a:bodyPr>
          <a:lstStyle/>
          <a:p>
            <a:pPr indent="0" lvl="0" marL="0" rtl="0" algn="l">
              <a:lnSpc>
                <a:spcPct val="100000"/>
              </a:lnSpc>
              <a:spcBef>
                <a:spcPts val="400"/>
              </a:spcBef>
              <a:spcAft>
                <a:spcPts val="0"/>
              </a:spcAft>
              <a:buSzPts val="1300"/>
              <a:buNone/>
            </a:pPr>
            <a:r>
              <a:t/>
            </a:r>
            <a:endParaRPr sz="1300"/>
          </a:p>
        </p:txBody>
      </p:sp>
      <p:sp>
        <p:nvSpPr>
          <p:cNvPr id="646" name="Google Shape;646;g1cd248949a3_0_1:notes"/>
          <p:cNvSpPr txBox="1"/>
          <p:nvPr>
            <p:ph idx="12" type="sldNum"/>
          </p:nvPr>
        </p:nvSpPr>
        <p:spPr>
          <a:xfrm>
            <a:off x="3884620" y="8685225"/>
            <a:ext cx="2971800" cy="458700"/>
          </a:xfrm>
          <a:prstGeom prst="rect">
            <a:avLst/>
          </a:prstGeom>
          <a:noFill/>
          <a:ln>
            <a:noFill/>
          </a:ln>
        </p:spPr>
        <p:txBody>
          <a:bodyPr anchorCtr="0" anchor="b" bIns="46600" lIns="93250" spcFirstLastPara="1" rIns="93250" wrap="square" tIns="4660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beb12bef52_0_184: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1beb12bef52_0_184:notes"/>
          <p:cNvSpPr txBox="1"/>
          <p:nvPr>
            <p:ph idx="1" type="body"/>
          </p:nvPr>
        </p:nvSpPr>
        <p:spPr>
          <a:xfrm>
            <a:off x="685802" y="4400555"/>
            <a:ext cx="5486400" cy="3600600"/>
          </a:xfrm>
          <a:prstGeom prst="rect">
            <a:avLst/>
          </a:prstGeom>
          <a:noFill/>
          <a:ln>
            <a:noFill/>
          </a:ln>
        </p:spPr>
        <p:txBody>
          <a:bodyPr anchorCtr="0" anchor="t" bIns="46600" lIns="93250" spcFirstLastPara="1" rIns="93250" wrap="square" tIns="46600">
            <a:noAutofit/>
          </a:bodyPr>
          <a:lstStyle/>
          <a:p>
            <a:pPr indent="0" lvl="0" marL="0" rtl="0" algn="l">
              <a:lnSpc>
                <a:spcPct val="100000"/>
              </a:lnSpc>
              <a:spcBef>
                <a:spcPts val="400"/>
              </a:spcBef>
              <a:spcAft>
                <a:spcPts val="0"/>
              </a:spcAft>
              <a:buSzPts val="1300"/>
              <a:buNone/>
            </a:pPr>
            <a:r>
              <a:t/>
            </a:r>
            <a:endParaRPr sz="1300"/>
          </a:p>
        </p:txBody>
      </p:sp>
      <p:sp>
        <p:nvSpPr>
          <p:cNvPr id="659" name="Google Shape;659;g1beb12bef52_0_184:notes"/>
          <p:cNvSpPr txBox="1"/>
          <p:nvPr>
            <p:ph idx="12" type="sldNum"/>
          </p:nvPr>
        </p:nvSpPr>
        <p:spPr>
          <a:xfrm>
            <a:off x="3884620" y="8685225"/>
            <a:ext cx="2971800" cy="458700"/>
          </a:xfrm>
          <a:prstGeom prst="rect">
            <a:avLst/>
          </a:prstGeom>
          <a:noFill/>
          <a:ln>
            <a:noFill/>
          </a:ln>
        </p:spPr>
        <p:txBody>
          <a:bodyPr anchorCtr="0" anchor="b" bIns="46600" lIns="93250" spcFirstLastPara="1" rIns="93250" wrap="square" tIns="4660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d0d47072cd_1_47: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7" name="Google Shape;677;g1d0d47072cd_1_47:notes"/>
          <p:cNvSpPr txBox="1"/>
          <p:nvPr>
            <p:ph idx="1" type="body"/>
          </p:nvPr>
        </p:nvSpPr>
        <p:spPr>
          <a:xfrm>
            <a:off x="685802" y="4400555"/>
            <a:ext cx="5486400" cy="3600600"/>
          </a:xfrm>
          <a:prstGeom prst="rect">
            <a:avLst/>
          </a:prstGeom>
          <a:noFill/>
          <a:ln>
            <a:noFill/>
          </a:ln>
        </p:spPr>
        <p:txBody>
          <a:bodyPr anchorCtr="0" anchor="t" bIns="46600" lIns="93250" spcFirstLastPara="1" rIns="93250" wrap="square" tIns="46600">
            <a:noAutofit/>
          </a:bodyPr>
          <a:lstStyle/>
          <a:p>
            <a:pPr indent="0" lvl="0" marL="0" rtl="0" algn="l">
              <a:lnSpc>
                <a:spcPct val="100000"/>
              </a:lnSpc>
              <a:spcBef>
                <a:spcPts val="400"/>
              </a:spcBef>
              <a:spcAft>
                <a:spcPts val="0"/>
              </a:spcAft>
              <a:buSzPts val="1300"/>
              <a:buNone/>
            </a:pPr>
            <a:r>
              <a:t/>
            </a:r>
            <a:endParaRPr sz="1300"/>
          </a:p>
        </p:txBody>
      </p:sp>
      <p:sp>
        <p:nvSpPr>
          <p:cNvPr id="678" name="Google Shape;678;g1d0d47072cd_1_47:notes"/>
          <p:cNvSpPr txBox="1"/>
          <p:nvPr>
            <p:ph idx="12" type="sldNum"/>
          </p:nvPr>
        </p:nvSpPr>
        <p:spPr>
          <a:xfrm>
            <a:off x="3884620" y="8685225"/>
            <a:ext cx="2971800" cy="458700"/>
          </a:xfrm>
          <a:prstGeom prst="rect">
            <a:avLst/>
          </a:prstGeom>
          <a:noFill/>
          <a:ln>
            <a:noFill/>
          </a:ln>
        </p:spPr>
        <p:txBody>
          <a:bodyPr anchorCtr="0" anchor="b" bIns="46600" lIns="93250" spcFirstLastPara="1" rIns="93250" wrap="square" tIns="4660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b269d1d813_0_1551: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6" name="Google Shape;696;g1b269d1d813_0_1551:notes"/>
          <p:cNvSpPr txBox="1"/>
          <p:nvPr>
            <p:ph idx="1" type="body"/>
          </p:nvPr>
        </p:nvSpPr>
        <p:spPr>
          <a:xfrm>
            <a:off x="685802" y="4400555"/>
            <a:ext cx="5486400" cy="3600600"/>
          </a:xfrm>
          <a:prstGeom prst="rect">
            <a:avLst/>
          </a:prstGeom>
          <a:noFill/>
          <a:ln>
            <a:noFill/>
          </a:ln>
        </p:spPr>
        <p:txBody>
          <a:bodyPr anchorCtr="0" anchor="t" bIns="46600" lIns="93250" spcFirstLastPara="1" rIns="93250" wrap="square" tIns="46600">
            <a:noAutofit/>
          </a:bodyPr>
          <a:lstStyle/>
          <a:p>
            <a:pPr indent="0" lvl="0" marL="0" rtl="0" algn="l">
              <a:lnSpc>
                <a:spcPct val="100000"/>
              </a:lnSpc>
              <a:spcBef>
                <a:spcPts val="400"/>
              </a:spcBef>
              <a:spcAft>
                <a:spcPts val="0"/>
              </a:spcAft>
              <a:buSzPts val="1300"/>
              <a:buNone/>
            </a:pPr>
            <a:r>
              <a:rPr lang="en" sz="1300"/>
              <a:t>Custom format and 3d removal</a:t>
            </a:r>
            <a:endParaRPr sz="1300"/>
          </a:p>
        </p:txBody>
      </p:sp>
      <p:sp>
        <p:nvSpPr>
          <p:cNvPr id="697" name="Google Shape;697;g1b269d1d813_0_1551:notes"/>
          <p:cNvSpPr txBox="1"/>
          <p:nvPr>
            <p:ph idx="12" type="sldNum"/>
          </p:nvPr>
        </p:nvSpPr>
        <p:spPr>
          <a:xfrm>
            <a:off x="3884620" y="8685225"/>
            <a:ext cx="2971800" cy="458700"/>
          </a:xfrm>
          <a:prstGeom prst="rect">
            <a:avLst/>
          </a:prstGeom>
          <a:noFill/>
          <a:ln>
            <a:noFill/>
          </a:ln>
        </p:spPr>
        <p:txBody>
          <a:bodyPr anchorCtr="0" anchor="b" bIns="46600" lIns="93250" spcFirstLastPara="1" rIns="93250" wrap="square" tIns="4660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1a2aa567427_0_187: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1" name="Google Shape;711;g1a2aa567427_0_187:notes"/>
          <p:cNvSpPr txBox="1"/>
          <p:nvPr>
            <p:ph idx="1" type="body"/>
          </p:nvPr>
        </p:nvSpPr>
        <p:spPr>
          <a:xfrm>
            <a:off x="685802" y="4400555"/>
            <a:ext cx="5486400" cy="3600600"/>
          </a:xfrm>
          <a:prstGeom prst="rect">
            <a:avLst/>
          </a:prstGeom>
          <a:noFill/>
          <a:ln>
            <a:noFill/>
          </a:ln>
        </p:spPr>
        <p:txBody>
          <a:bodyPr anchorCtr="0" anchor="t" bIns="46600" lIns="93250" spcFirstLastPara="1" rIns="93250" wrap="square" tIns="46600">
            <a:noAutofit/>
          </a:bodyPr>
          <a:lstStyle/>
          <a:p>
            <a:pPr indent="0" lvl="0" marL="0" rtl="0" algn="l">
              <a:lnSpc>
                <a:spcPct val="100000"/>
              </a:lnSpc>
              <a:spcBef>
                <a:spcPts val="400"/>
              </a:spcBef>
              <a:spcAft>
                <a:spcPts val="0"/>
              </a:spcAft>
              <a:buSzPts val="1300"/>
              <a:buNone/>
            </a:pPr>
            <a:r>
              <a:t/>
            </a:r>
            <a:endParaRPr sz="1300"/>
          </a:p>
        </p:txBody>
      </p:sp>
      <p:sp>
        <p:nvSpPr>
          <p:cNvPr id="712" name="Google Shape;712;g1a2aa567427_0_187:notes"/>
          <p:cNvSpPr txBox="1"/>
          <p:nvPr>
            <p:ph idx="12" type="sldNum"/>
          </p:nvPr>
        </p:nvSpPr>
        <p:spPr>
          <a:xfrm>
            <a:off x="3884620" y="8685225"/>
            <a:ext cx="2971800" cy="458700"/>
          </a:xfrm>
          <a:prstGeom prst="rect">
            <a:avLst/>
          </a:prstGeom>
          <a:noFill/>
          <a:ln>
            <a:noFill/>
          </a:ln>
        </p:spPr>
        <p:txBody>
          <a:bodyPr anchorCtr="0" anchor="b" bIns="46600" lIns="93250" spcFirstLastPara="1" rIns="93250" wrap="square" tIns="4660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b269d1d813_0_1562: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2" name="Google Shape;732;g1b269d1d813_0_1562:notes"/>
          <p:cNvSpPr txBox="1"/>
          <p:nvPr>
            <p:ph idx="1" type="body"/>
          </p:nvPr>
        </p:nvSpPr>
        <p:spPr>
          <a:xfrm>
            <a:off x="685802" y="4400555"/>
            <a:ext cx="5486400" cy="3600600"/>
          </a:xfrm>
          <a:prstGeom prst="rect">
            <a:avLst/>
          </a:prstGeom>
          <a:noFill/>
          <a:ln>
            <a:noFill/>
          </a:ln>
        </p:spPr>
        <p:txBody>
          <a:bodyPr anchorCtr="0" anchor="t" bIns="46600" lIns="93250" spcFirstLastPara="1" rIns="93250" wrap="square" tIns="46600">
            <a:noAutofit/>
          </a:bodyPr>
          <a:lstStyle/>
          <a:p>
            <a:pPr indent="0" lvl="0" marL="0" rtl="0" algn="l">
              <a:lnSpc>
                <a:spcPct val="100000"/>
              </a:lnSpc>
              <a:spcBef>
                <a:spcPts val="400"/>
              </a:spcBef>
              <a:spcAft>
                <a:spcPts val="0"/>
              </a:spcAft>
              <a:buSzPts val="1300"/>
              <a:buNone/>
            </a:pPr>
            <a:r>
              <a:rPr lang="en" sz="1300"/>
              <a:t>Per day cost depicted in the saturation graphs - showing the sweet spot of spend -</a:t>
            </a:r>
            <a:endParaRPr sz="1300"/>
          </a:p>
          <a:p>
            <a:pPr indent="0" lvl="0" marL="0" rtl="0" algn="l">
              <a:lnSpc>
                <a:spcPct val="100000"/>
              </a:lnSpc>
              <a:spcBef>
                <a:spcPts val="400"/>
              </a:spcBef>
              <a:spcAft>
                <a:spcPts val="0"/>
              </a:spcAft>
              <a:buSzPts val="1300"/>
              <a:buNone/>
            </a:pPr>
            <a:r>
              <a:t/>
            </a:r>
            <a:endParaRPr sz="1300"/>
          </a:p>
          <a:p>
            <a:pPr indent="0" lvl="0" marL="0" rtl="0" algn="l">
              <a:lnSpc>
                <a:spcPct val="100000"/>
              </a:lnSpc>
              <a:spcBef>
                <a:spcPts val="400"/>
              </a:spcBef>
              <a:spcAft>
                <a:spcPts val="0"/>
              </a:spcAft>
              <a:buSzPts val="1300"/>
              <a:buNone/>
            </a:pPr>
            <a:r>
              <a:t/>
            </a:r>
            <a:endParaRPr sz="1300"/>
          </a:p>
        </p:txBody>
      </p:sp>
      <p:sp>
        <p:nvSpPr>
          <p:cNvPr id="733" name="Google Shape;733;g1b269d1d813_0_1562:notes"/>
          <p:cNvSpPr txBox="1"/>
          <p:nvPr>
            <p:ph idx="12" type="sldNum"/>
          </p:nvPr>
        </p:nvSpPr>
        <p:spPr>
          <a:xfrm>
            <a:off x="3884620" y="8685225"/>
            <a:ext cx="2971800" cy="458700"/>
          </a:xfrm>
          <a:prstGeom prst="rect">
            <a:avLst/>
          </a:prstGeom>
          <a:noFill/>
          <a:ln>
            <a:noFill/>
          </a:ln>
        </p:spPr>
        <p:txBody>
          <a:bodyPr anchorCtr="0" anchor="b" bIns="46600" lIns="93250" spcFirstLastPara="1" rIns="93250" wrap="square" tIns="4660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a2aa567427_0_69: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 name="Google Shape;72;g1a2aa567427_0_69:notes"/>
          <p:cNvSpPr txBox="1"/>
          <p:nvPr>
            <p:ph idx="1" type="body"/>
          </p:nvPr>
        </p:nvSpPr>
        <p:spPr>
          <a:xfrm>
            <a:off x="685802" y="4400555"/>
            <a:ext cx="5486400" cy="3600600"/>
          </a:xfrm>
          <a:prstGeom prst="rect">
            <a:avLst/>
          </a:prstGeom>
          <a:noFill/>
          <a:ln>
            <a:noFill/>
          </a:ln>
        </p:spPr>
        <p:txBody>
          <a:bodyPr anchorCtr="0" anchor="t" bIns="46600" lIns="93250" spcFirstLastPara="1" rIns="93250" wrap="square" tIns="46600">
            <a:noAutofit/>
          </a:bodyPr>
          <a:lstStyle/>
          <a:p>
            <a:pPr indent="0" lvl="0" marL="0" rtl="0" algn="l">
              <a:lnSpc>
                <a:spcPct val="100000"/>
              </a:lnSpc>
              <a:spcBef>
                <a:spcPts val="400"/>
              </a:spcBef>
              <a:spcAft>
                <a:spcPts val="0"/>
              </a:spcAft>
              <a:buSzPts val="1300"/>
              <a:buNone/>
            </a:pPr>
            <a:r>
              <a:t/>
            </a:r>
            <a:endParaRPr sz="1300"/>
          </a:p>
        </p:txBody>
      </p:sp>
      <p:sp>
        <p:nvSpPr>
          <p:cNvPr id="73" name="Google Shape;73;g1a2aa567427_0_69:notes"/>
          <p:cNvSpPr txBox="1"/>
          <p:nvPr>
            <p:ph idx="12" type="sldNum"/>
          </p:nvPr>
        </p:nvSpPr>
        <p:spPr>
          <a:xfrm>
            <a:off x="3884620" y="8685225"/>
            <a:ext cx="2971800" cy="458700"/>
          </a:xfrm>
          <a:prstGeom prst="rect">
            <a:avLst/>
          </a:prstGeom>
          <a:noFill/>
          <a:ln>
            <a:noFill/>
          </a:ln>
        </p:spPr>
        <p:txBody>
          <a:bodyPr anchorCtr="0" anchor="b" bIns="46600" lIns="93250" spcFirstLastPara="1" rIns="93250" wrap="square" tIns="4660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d0d47072cd_1_12: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8" name="Google Shape;768;g1d0d47072cd_1_12:notes"/>
          <p:cNvSpPr txBox="1"/>
          <p:nvPr>
            <p:ph idx="1" type="body"/>
          </p:nvPr>
        </p:nvSpPr>
        <p:spPr>
          <a:xfrm>
            <a:off x="685802" y="4400555"/>
            <a:ext cx="5486400" cy="3600600"/>
          </a:xfrm>
          <a:prstGeom prst="rect">
            <a:avLst/>
          </a:prstGeom>
          <a:noFill/>
          <a:ln>
            <a:noFill/>
          </a:ln>
        </p:spPr>
        <p:txBody>
          <a:bodyPr anchorCtr="0" anchor="t" bIns="46600" lIns="93250" spcFirstLastPara="1" rIns="93250" wrap="square" tIns="46600">
            <a:noAutofit/>
          </a:bodyPr>
          <a:lstStyle/>
          <a:p>
            <a:pPr indent="0" lvl="0" marL="0" rtl="0" algn="l">
              <a:lnSpc>
                <a:spcPct val="100000"/>
              </a:lnSpc>
              <a:spcBef>
                <a:spcPts val="400"/>
              </a:spcBef>
              <a:spcAft>
                <a:spcPts val="0"/>
              </a:spcAft>
              <a:buSzPts val="1300"/>
              <a:buNone/>
            </a:pPr>
            <a:r>
              <a:rPr lang="en" sz="1300"/>
              <a:t>Summing up the Excess spends, it turns out to 22 Million, Investing this much amount into channels with higher ROI would yield</a:t>
            </a:r>
            <a:endParaRPr sz="1300"/>
          </a:p>
        </p:txBody>
      </p:sp>
      <p:sp>
        <p:nvSpPr>
          <p:cNvPr id="769" name="Google Shape;769;g1d0d47072cd_1_12:notes"/>
          <p:cNvSpPr txBox="1"/>
          <p:nvPr>
            <p:ph idx="12" type="sldNum"/>
          </p:nvPr>
        </p:nvSpPr>
        <p:spPr>
          <a:xfrm>
            <a:off x="3884620" y="8685225"/>
            <a:ext cx="2971800" cy="458700"/>
          </a:xfrm>
          <a:prstGeom prst="rect">
            <a:avLst/>
          </a:prstGeom>
          <a:noFill/>
          <a:ln>
            <a:noFill/>
          </a:ln>
        </p:spPr>
        <p:txBody>
          <a:bodyPr anchorCtr="0" anchor="b" bIns="46600" lIns="93250" spcFirstLastPara="1" rIns="93250" wrap="square" tIns="4660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b269d1d813_0_1592: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4" name="Google Shape;804;g1b269d1d813_0_1592:notes"/>
          <p:cNvSpPr txBox="1"/>
          <p:nvPr>
            <p:ph idx="1" type="body"/>
          </p:nvPr>
        </p:nvSpPr>
        <p:spPr>
          <a:xfrm>
            <a:off x="685802" y="4400555"/>
            <a:ext cx="5486400" cy="3600600"/>
          </a:xfrm>
          <a:prstGeom prst="rect">
            <a:avLst/>
          </a:prstGeom>
          <a:noFill/>
          <a:ln>
            <a:noFill/>
          </a:ln>
        </p:spPr>
        <p:txBody>
          <a:bodyPr anchorCtr="0" anchor="t" bIns="46600" lIns="93250" spcFirstLastPara="1" rIns="93250" wrap="square" tIns="46600">
            <a:noAutofit/>
          </a:bodyPr>
          <a:lstStyle/>
          <a:p>
            <a:pPr indent="0" lvl="0" marL="0" rtl="0" algn="l">
              <a:lnSpc>
                <a:spcPct val="100000"/>
              </a:lnSpc>
              <a:spcBef>
                <a:spcPts val="400"/>
              </a:spcBef>
              <a:spcAft>
                <a:spcPts val="0"/>
              </a:spcAft>
              <a:buSzPts val="1300"/>
              <a:buNone/>
            </a:pPr>
            <a:r>
              <a:t/>
            </a:r>
            <a:endParaRPr sz="1300"/>
          </a:p>
        </p:txBody>
      </p:sp>
      <p:sp>
        <p:nvSpPr>
          <p:cNvPr id="805" name="Google Shape;805;g1b269d1d813_0_1592:notes"/>
          <p:cNvSpPr txBox="1"/>
          <p:nvPr>
            <p:ph idx="12" type="sldNum"/>
          </p:nvPr>
        </p:nvSpPr>
        <p:spPr>
          <a:xfrm>
            <a:off x="3884620" y="8685225"/>
            <a:ext cx="2971800" cy="458700"/>
          </a:xfrm>
          <a:prstGeom prst="rect">
            <a:avLst/>
          </a:prstGeom>
          <a:noFill/>
          <a:ln>
            <a:noFill/>
          </a:ln>
        </p:spPr>
        <p:txBody>
          <a:bodyPr anchorCtr="0" anchor="b" bIns="46600" lIns="93250" spcFirstLastPara="1" rIns="93250" wrap="square" tIns="4660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18ac9b1d8f_2_0: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3" name="Google Shape;823;g218ac9b1d8f_2_0:notes"/>
          <p:cNvSpPr txBox="1"/>
          <p:nvPr>
            <p:ph idx="1" type="body"/>
          </p:nvPr>
        </p:nvSpPr>
        <p:spPr>
          <a:xfrm>
            <a:off x="685802" y="4400555"/>
            <a:ext cx="5486400" cy="3600600"/>
          </a:xfrm>
          <a:prstGeom prst="rect">
            <a:avLst/>
          </a:prstGeom>
          <a:noFill/>
          <a:ln>
            <a:noFill/>
          </a:ln>
        </p:spPr>
        <p:txBody>
          <a:bodyPr anchorCtr="0" anchor="t" bIns="46600" lIns="93250" spcFirstLastPara="1" rIns="93250" wrap="square" tIns="46600">
            <a:noAutofit/>
          </a:bodyPr>
          <a:lstStyle/>
          <a:p>
            <a:pPr indent="0" lvl="0" marL="0" rtl="0" algn="l">
              <a:lnSpc>
                <a:spcPct val="100000"/>
              </a:lnSpc>
              <a:spcBef>
                <a:spcPts val="400"/>
              </a:spcBef>
              <a:spcAft>
                <a:spcPts val="0"/>
              </a:spcAft>
              <a:buSzPts val="1300"/>
              <a:buNone/>
            </a:pPr>
            <a:r>
              <a:t/>
            </a:r>
            <a:endParaRPr sz="1300"/>
          </a:p>
        </p:txBody>
      </p:sp>
      <p:sp>
        <p:nvSpPr>
          <p:cNvPr id="824" name="Google Shape;824;g218ac9b1d8f_2_0:notes"/>
          <p:cNvSpPr txBox="1"/>
          <p:nvPr>
            <p:ph idx="12" type="sldNum"/>
          </p:nvPr>
        </p:nvSpPr>
        <p:spPr>
          <a:xfrm>
            <a:off x="3884620" y="8685225"/>
            <a:ext cx="2971800" cy="458700"/>
          </a:xfrm>
          <a:prstGeom prst="rect">
            <a:avLst/>
          </a:prstGeom>
          <a:noFill/>
          <a:ln>
            <a:noFill/>
          </a:ln>
        </p:spPr>
        <p:txBody>
          <a:bodyPr anchorCtr="0" anchor="b" bIns="46600" lIns="93250" spcFirstLastPara="1" rIns="93250" wrap="square" tIns="4660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d08ae5c2a6_0_7: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1" name="Google Shape;841;g1d08ae5c2a6_0_7:notes"/>
          <p:cNvSpPr txBox="1"/>
          <p:nvPr>
            <p:ph idx="1" type="body"/>
          </p:nvPr>
        </p:nvSpPr>
        <p:spPr>
          <a:xfrm>
            <a:off x="685802" y="4400555"/>
            <a:ext cx="5486400" cy="3600600"/>
          </a:xfrm>
          <a:prstGeom prst="rect">
            <a:avLst/>
          </a:prstGeom>
          <a:noFill/>
          <a:ln>
            <a:noFill/>
          </a:ln>
        </p:spPr>
        <p:txBody>
          <a:bodyPr anchorCtr="0" anchor="t" bIns="46600" lIns="93250" spcFirstLastPara="1" rIns="93250" wrap="square" tIns="46600">
            <a:noAutofit/>
          </a:bodyPr>
          <a:lstStyle/>
          <a:p>
            <a:pPr indent="-314325" lvl="0" marL="457200" marR="101600" rtl="0" algn="l">
              <a:lnSpc>
                <a:spcPct val="177777"/>
              </a:lnSpc>
              <a:spcBef>
                <a:spcPts val="0"/>
              </a:spcBef>
              <a:spcAft>
                <a:spcPts val="0"/>
              </a:spcAft>
              <a:buClr>
                <a:srgbClr val="0F0F0F"/>
              </a:buClr>
              <a:buSzPts val="1350"/>
              <a:buChar char="●"/>
            </a:pPr>
            <a:r>
              <a:rPr lang="en" sz="1350">
                <a:solidFill>
                  <a:srgbClr val="0F0F0F"/>
                </a:solidFill>
                <a:highlight>
                  <a:srgbClr val="FFFFFF"/>
                </a:highlight>
                <a:uFill>
                  <a:noFill/>
                </a:uFill>
                <a:hlinkClick r:id="rId2">
                  <a:extLst>
                    <a:ext uri="{A12FA001-AC4F-418D-AE19-62706E023703}">
                      <ahyp:hlinkClr val="tx"/>
                    </a:ext>
                  </a:extLst>
                </a:hlinkClick>
              </a:rPr>
              <a:t>1. On average, users spend more than 1.5 hours per day on TikTok</a:t>
            </a:r>
            <a:endParaRPr sz="1350">
              <a:solidFill>
                <a:srgbClr val="0F0F0F"/>
              </a:solidFill>
              <a:highlight>
                <a:srgbClr val="FFFFFF"/>
              </a:highlight>
            </a:endParaRPr>
          </a:p>
          <a:p>
            <a:pPr indent="-314325" lvl="0" marL="457200" marR="101600" rtl="0" algn="l">
              <a:lnSpc>
                <a:spcPct val="177777"/>
              </a:lnSpc>
              <a:spcBef>
                <a:spcPts val="0"/>
              </a:spcBef>
              <a:spcAft>
                <a:spcPts val="0"/>
              </a:spcAft>
              <a:buClr>
                <a:srgbClr val="0F0F0F"/>
              </a:buClr>
              <a:buSzPts val="1350"/>
              <a:buChar char="●"/>
            </a:pPr>
            <a:r>
              <a:rPr lang="en" sz="1350">
                <a:solidFill>
                  <a:srgbClr val="0F0F0F"/>
                </a:solidFill>
                <a:highlight>
                  <a:srgbClr val="FFFFFF"/>
                </a:highlight>
                <a:uFill>
                  <a:noFill/>
                </a:uFill>
                <a:hlinkClick r:id="rId3">
                  <a:extLst>
                    <a:ext uri="{A12FA001-AC4F-418D-AE19-62706E023703}">
                      <ahyp:hlinkClr val="tx"/>
                    </a:ext>
                  </a:extLst>
                </a:hlinkClick>
              </a:rPr>
              <a:t>2. In Q2 of 2022, TikTok surpassed 1 billion monthly active users</a:t>
            </a:r>
            <a:endParaRPr sz="1350">
              <a:solidFill>
                <a:srgbClr val="0F0F0F"/>
              </a:solidFill>
              <a:highlight>
                <a:srgbClr val="FFFFFF"/>
              </a:highlight>
            </a:endParaRPr>
          </a:p>
          <a:p>
            <a:pPr indent="-314325" lvl="0" marL="457200" marR="101600" rtl="0" algn="l">
              <a:lnSpc>
                <a:spcPct val="177777"/>
              </a:lnSpc>
              <a:spcBef>
                <a:spcPts val="0"/>
              </a:spcBef>
              <a:spcAft>
                <a:spcPts val="0"/>
              </a:spcAft>
              <a:buClr>
                <a:srgbClr val="0F0F0F"/>
              </a:buClr>
              <a:buSzPts val="1350"/>
              <a:buChar char="●"/>
            </a:pPr>
            <a:r>
              <a:rPr lang="en" sz="1350">
                <a:solidFill>
                  <a:srgbClr val="0F0F0F"/>
                </a:solidFill>
                <a:highlight>
                  <a:srgbClr val="FFFFFF"/>
                </a:highlight>
                <a:uFill>
                  <a:noFill/>
                </a:uFill>
                <a:hlinkClick r:id="rId4">
                  <a:extLst>
                    <a:ext uri="{A12FA001-AC4F-418D-AE19-62706E023703}">
                      <ahyp:hlinkClr val="tx"/>
                    </a:ext>
                  </a:extLst>
                </a:hlinkClick>
              </a:rPr>
              <a:t>3. 3.5 Billion Installations</a:t>
            </a:r>
            <a:endParaRPr sz="1350">
              <a:solidFill>
                <a:srgbClr val="0F0F0F"/>
              </a:solidFill>
              <a:highlight>
                <a:srgbClr val="FFFFFF"/>
              </a:highlight>
            </a:endParaRPr>
          </a:p>
          <a:p>
            <a:pPr indent="-314325" lvl="0" marL="457200" marR="101600" rtl="0" algn="l">
              <a:lnSpc>
                <a:spcPct val="177777"/>
              </a:lnSpc>
              <a:spcBef>
                <a:spcPts val="0"/>
              </a:spcBef>
              <a:spcAft>
                <a:spcPts val="0"/>
              </a:spcAft>
              <a:buClr>
                <a:srgbClr val="0F0F0F"/>
              </a:buClr>
              <a:buSzPts val="1350"/>
              <a:buChar char="●"/>
            </a:pPr>
            <a:r>
              <a:rPr lang="en" sz="1350">
                <a:solidFill>
                  <a:srgbClr val="0F0F0F"/>
                </a:solidFill>
                <a:highlight>
                  <a:srgbClr val="FFFFFF"/>
                </a:highlight>
                <a:uFill>
                  <a:noFill/>
                </a:uFill>
                <a:hlinkClick r:id="rId5">
                  <a:extLst>
                    <a:ext uri="{A12FA001-AC4F-418D-AE19-62706E023703}">
                      <ahyp:hlinkClr val="tx"/>
                    </a:ext>
                  </a:extLst>
                </a:hlinkClick>
              </a:rPr>
              <a:t>4. 167 Million TikTok Videos Watched in an Internet Minute</a:t>
            </a:r>
            <a:endParaRPr sz="1350">
              <a:solidFill>
                <a:srgbClr val="0F0F0F"/>
              </a:solidFill>
              <a:highlight>
                <a:srgbClr val="FFFFFF"/>
              </a:highlight>
            </a:endParaRPr>
          </a:p>
          <a:p>
            <a:pPr indent="-314325" lvl="0" marL="457200" marR="101600" rtl="0" algn="l">
              <a:lnSpc>
                <a:spcPct val="177777"/>
              </a:lnSpc>
              <a:spcBef>
                <a:spcPts val="0"/>
              </a:spcBef>
              <a:spcAft>
                <a:spcPts val="0"/>
              </a:spcAft>
              <a:buClr>
                <a:srgbClr val="0F0F0F"/>
              </a:buClr>
              <a:buSzPts val="1350"/>
              <a:buChar char="●"/>
            </a:pPr>
            <a:r>
              <a:rPr lang="en" sz="1350">
                <a:solidFill>
                  <a:srgbClr val="0F0F0F"/>
                </a:solidFill>
                <a:highlight>
                  <a:srgbClr val="FFFFFF"/>
                </a:highlight>
                <a:uFill>
                  <a:noFill/>
                </a:uFill>
                <a:hlinkClick r:id="rId6">
                  <a:extLst>
                    <a:ext uri="{A12FA001-AC4F-418D-AE19-62706E023703}">
                      <ahyp:hlinkClr val="tx"/>
                    </a:ext>
                  </a:extLst>
                </a:hlinkClick>
              </a:rPr>
              <a:t>5. Entertainment Most Popular Category on TikTok by Hashtag Views</a:t>
            </a:r>
            <a:endParaRPr sz="1350">
              <a:solidFill>
                <a:srgbClr val="0F0F0F"/>
              </a:solidFill>
              <a:highlight>
                <a:srgbClr val="FFFFFF"/>
              </a:highlight>
            </a:endParaRPr>
          </a:p>
          <a:p>
            <a:pPr indent="-314325" lvl="0" marL="457200" marR="101600" rtl="0" algn="l">
              <a:lnSpc>
                <a:spcPct val="177777"/>
              </a:lnSpc>
              <a:spcBef>
                <a:spcPts val="0"/>
              </a:spcBef>
              <a:spcAft>
                <a:spcPts val="0"/>
              </a:spcAft>
              <a:buClr>
                <a:srgbClr val="0F0F0F"/>
              </a:buClr>
              <a:buSzPts val="1350"/>
              <a:buChar char="●"/>
            </a:pPr>
            <a:r>
              <a:rPr lang="en" sz="1350">
                <a:solidFill>
                  <a:srgbClr val="0F0F0F"/>
                </a:solidFill>
                <a:highlight>
                  <a:srgbClr val="FFFFFF"/>
                </a:highlight>
                <a:uFill>
                  <a:noFill/>
                </a:uFill>
                <a:hlinkClick r:id="rId7">
                  <a:extLst>
                    <a:ext uri="{A12FA001-AC4F-418D-AE19-62706E023703}">
                      <ahyp:hlinkClr val="tx"/>
                    </a:ext>
                  </a:extLst>
                </a:hlinkClick>
              </a:rPr>
              <a:t>6. About 18 million people in the US have downloaded TikTok from the Apple App Store</a:t>
            </a:r>
            <a:endParaRPr sz="1350">
              <a:solidFill>
                <a:srgbClr val="0F0F0F"/>
              </a:solidFill>
              <a:highlight>
                <a:srgbClr val="FFFFFF"/>
              </a:highlight>
            </a:endParaRPr>
          </a:p>
          <a:p>
            <a:pPr indent="-314325" lvl="0" marL="457200" marR="101600" rtl="0" algn="l">
              <a:lnSpc>
                <a:spcPct val="177777"/>
              </a:lnSpc>
              <a:spcBef>
                <a:spcPts val="0"/>
              </a:spcBef>
              <a:spcAft>
                <a:spcPts val="0"/>
              </a:spcAft>
              <a:buClr>
                <a:srgbClr val="0F0F0F"/>
              </a:buClr>
              <a:buSzPts val="1350"/>
              <a:buChar char="●"/>
            </a:pPr>
            <a:r>
              <a:rPr lang="en" sz="1350">
                <a:solidFill>
                  <a:srgbClr val="0F0F0F"/>
                </a:solidFill>
                <a:highlight>
                  <a:srgbClr val="FFFFFF"/>
                </a:highlight>
                <a:uFill>
                  <a:noFill/>
                </a:uFill>
                <a:hlinkClick r:id="rId8">
                  <a:extLst>
                    <a:ext uri="{A12FA001-AC4F-418D-AE19-62706E023703}">
                      <ahyp:hlinkClr val="tx"/>
                    </a:ext>
                  </a:extLst>
                </a:hlinkClick>
              </a:rPr>
              <a:t>7. Second Most Popular iPhone App Downloaded in the U.S. in 2022</a:t>
            </a:r>
            <a:endParaRPr sz="1350">
              <a:solidFill>
                <a:srgbClr val="0F0F0F"/>
              </a:solidFill>
              <a:highlight>
                <a:srgbClr val="FFFFFF"/>
              </a:highlight>
            </a:endParaRPr>
          </a:p>
          <a:p>
            <a:pPr indent="-314325" lvl="0" marL="457200" marR="101600" rtl="0" algn="l">
              <a:lnSpc>
                <a:spcPct val="177777"/>
              </a:lnSpc>
              <a:spcBef>
                <a:spcPts val="0"/>
              </a:spcBef>
              <a:spcAft>
                <a:spcPts val="0"/>
              </a:spcAft>
              <a:buClr>
                <a:srgbClr val="0F0F0F"/>
              </a:buClr>
              <a:buSzPts val="1350"/>
              <a:buChar char="●"/>
            </a:pPr>
            <a:r>
              <a:rPr lang="en" sz="1350">
                <a:solidFill>
                  <a:srgbClr val="0F0F0F"/>
                </a:solidFill>
                <a:highlight>
                  <a:srgbClr val="FFFFFF"/>
                </a:highlight>
                <a:uFill>
                  <a:noFill/>
                </a:uFill>
                <a:hlinkClick r:id="rId9">
                  <a:extLst>
                    <a:ext uri="{A12FA001-AC4F-418D-AE19-62706E023703}">
                      <ahyp:hlinkClr val="tx"/>
                    </a:ext>
                  </a:extLst>
                </a:hlinkClick>
              </a:rPr>
              <a:t>8. Most Popular Overall App Downloaded Globally</a:t>
            </a:r>
            <a:endParaRPr sz="1350">
              <a:solidFill>
                <a:srgbClr val="0F0F0F"/>
              </a:solidFill>
              <a:highlight>
                <a:srgbClr val="FFFFFF"/>
              </a:highlight>
            </a:endParaRPr>
          </a:p>
          <a:p>
            <a:pPr indent="-314325" lvl="0" marL="457200" marR="101600" rtl="0" algn="l">
              <a:lnSpc>
                <a:spcPct val="177777"/>
              </a:lnSpc>
              <a:spcBef>
                <a:spcPts val="0"/>
              </a:spcBef>
              <a:spcAft>
                <a:spcPts val="0"/>
              </a:spcAft>
              <a:buClr>
                <a:srgbClr val="0F0F0F"/>
              </a:buClr>
              <a:buSzPts val="1350"/>
              <a:buChar char="●"/>
            </a:pPr>
            <a:r>
              <a:rPr lang="en" sz="1350">
                <a:solidFill>
                  <a:srgbClr val="0F0F0F"/>
                </a:solidFill>
                <a:highlight>
                  <a:srgbClr val="FFFFFF"/>
                </a:highlight>
                <a:uFill>
                  <a:noFill/>
                </a:uFill>
                <a:hlinkClick r:id="rId10">
                  <a:extLst>
                    <a:ext uri="{A12FA001-AC4F-418D-AE19-62706E023703}">
                      <ahyp:hlinkClr val="tx"/>
                    </a:ext>
                  </a:extLst>
                </a:hlinkClick>
              </a:rPr>
              <a:t>9. 150+ Countries</a:t>
            </a:r>
            <a:endParaRPr sz="1350">
              <a:solidFill>
                <a:srgbClr val="0F0F0F"/>
              </a:solidFill>
              <a:highlight>
                <a:srgbClr val="FFFFFF"/>
              </a:highlight>
            </a:endParaRPr>
          </a:p>
          <a:p>
            <a:pPr indent="-314325" lvl="0" marL="457200" marR="101600" rtl="0" algn="l">
              <a:lnSpc>
                <a:spcPct val="177777"/>
              </a:lnSpc>
              <a:spcBef>
                <a:spcPts val="0"/>
              </a:spcBef>
              <a:spcAft>
                <a:spcPts val="0"/>
              </a:spcAft>
              <a:buClr>
                <a:srgbClr val="0F0F0F"/>
              </a:buClr>
              <a:buSzPts val="1350"/>
              <a:buChar char="●"/>
            </a:pPr>
            <a:r>
              <a:rPr lang="en" sz="1350">
                <a:solidFill>
                  <a:srgbClr val="0F0F0F"/>
                </a:solidFill>
                <a:highlight>
                  <a:srgbClr val="FFFFFF"/>
                </a:highlight>
                <a:uFill>
                  <a:noFill/>
                </a:uFill>
                <a:hlinkClick r:id="rId11">
                  <a:extLst>
                    <a:ext uri="{A12FA001-AC4F-418D-AE19-62706E023703}">
                      <ahyp:hlinkClr val="tx"/>
                    </a:ext>
                  </a:extLst>
                </a:hlinkClick>
              </a:rPr>
              <a:t>10. 75 (or 39 or 35+) Languages</a:t>
            </a:r>
            <a:endParaRPr sz="1350">
              <a:solidFill>
                <a:srgbClr val="0F0F0F"/>
              </a:solidFill>
              <a:highlight>
                <a:srgbClr val="FFFFFF"/>
              </a:highlight>
            </a:endParaRPr>
          </a:p>
          <a:p>
            <a:pPr indent="-314325" lvl="0" marL="457200" marR="101600" rtl="0" algn="l">
              <a:lnSpc>
                <a:spcPct val="177777"/>
              </a:lnSpc>
              <a:spcBef>
                <a:spcPts val="0"/>
              </a:spcBef>
              <a:spcAft>
                <a:spcPts val="0"/>
              </a:spcAft>
              <a:buClr>
                <a:srgbClr val="0F0F0F"/>
              </a:buClr>
              <a:buSzPts val="1350"/>
              <a:buChar char="●"/>
            </a:pPr>
            <a:r>
              <a:rPr lang="en" sz="1350">
                <a:solidFill>
                  <a:srgbClr val="0F0F0F"/>
                </a:solidFill>
                <a:highlight>
                  <a:srgbClr val="FFFFFF"/>
                </a:highlight>
                <a:uFill>
                  <a:noFill/>
                </a:uFill>
                <a:hlinkClick r:id="rId12">
                  <a:extLst>
                    <a:ext uri="{A12FA001-AC4F-418D-AE19-62706E023703}">
                      <ahyp:hlinkClr val="tx"/>
                    </a:ext>
                  </a:extLst>
                </a:hlinkClick>
              </a:rPr>
              <a:t>11. Highest Social Media Engagement Rates Per Post</a:t>
            </a:r>
            <a:endParaRPr sz="1350">
              <a:solidFill>
                <a:srgbClr val="0F0F0F"/>
              </a:solidFill>
              <a:highlight>
                <a:srgbClr val="FFFFFF"/>
              </a:highlight>
            </a:endParaRPr>
          </a:p>
          <a:p>
            <a:pPr indent="-314325" lvl="0" marL="457200" marR="101600" rtl="0" algn="l">
              <a:lnSpc>
                <a:spcPct val="177777"/>
              </a:lnSpc>
              <a:spcBef>
                <a:spcPts val="0"/>
              </a:spcBef>
              <a:spcAft>
                <a:spcPts val="0"/>
              </a:spcAft>
              <a:buClr>
                <a:srgbClr val="0F0F0F"/>
              </a:buClr>
              <a:buSzPts val="1350"/>
              <a:buChar char="●"/>
            </a:pPr>
            <a:r>
              <a:rPr lang="en" sz="1350">
                <a:solidFill>
                  <a:srgbClr val="0F0F0F"/>
                </a:solidFill>
                <a:highlight>
                  <a:srgbClr val="FFFFFF"/>
                </a:highlight>
                <a:uFill>
                  <a:noFill/>
                </a:uFill>
                <a:hlinkClick r:id="rId13">
                  <a:extLst>
                    <a:ext uri="{A12FA001-AC4F-418D-AE19-62706E023703}">
                      <ahyp:hlinkClr val="tx"/>
                    </a:ext>
                  </a:extLst>
                </a:hlinkClick>
              </a:rPr>
              <a:t>12. Over 200 Million TikTok Users in India When it Was Banned in 2020</a:t>
            </a:r>
            <a:endParaRPr sz="1350">
              <a:solidFill>
                <a:srgbClr val="0F0F0F"/>
              </a:solidFill>
              <a:highlight>
                <a:srgbClr val="FFFFFF"/>
              </a:highlight>
            </a:endParaRPr>
          </a:p>
          <a:p>
            <a:pPr indent="-314325" lvl="0" marL="457200" marR="101600" rtl="0" algn="l">
              <a:lnSpc>
                <a:spcPct val="177777"/>
              </a:lnSpc>
              <a:spcBef>
                <a:spcPts val="0"/>
              </a:spcBef>
              <a:spcAft>
                <a:spcPts val="0"/>
              </a:spcAft>
              <a:buClr>
                <a:srgbClr val="0F0F0F"/>
              </a:buClr>
              <a:buSzPts val="1350"/>
              <a:buChar char="●"/>
            </a:pPr>
            <a:r>
              <a:rPr lang="en" sz="1350">
                <a:solidFill>
                  <a:srgbClr val="0F0F0F"/>
                </a:solidFill>
                <a:highlight>
                  <a:srgbClr val="FFFFFF"/>
                </a:highlight>
                <a:uFill>
                  <a:noFill/>
                </a:uFill>
                <a:hlinkClick r:id="rId14">
                  <a:extLst>
                    <a:ext uri="{A12FA001-AC4F-418D-AE19-62706E023703}">
                      <ahyp:hlinkClr val="tx"/>
                    </a:ext>
                  </a:extLst>
                </a:hlinkClick>
              </a:rPr>
              <a:t>13. Highly Popular in Many Asian Countries</a:t>
            </a:r>
            <a:endParaRPr sz="1350">
              <a:solidFill>
                <a:srgbClr val="0F0F0F"/>
              </a:solidFill>
              <a:highlight>
                <a:srgbClr val="FFFFFF"/>
              </a:highlight>
            </a:endParaRPr>
          </a:p>
          <a:p>
            <a:pPr indent="-314325" lvl="0" marL="457200" marR="101600" rtl="0" algn="l">
              <a:lnSpc>
                <a:spcPct val="177777"/>
              </a:lnSpc>
              <a:spcBef>
                <a:spcPts val="0"/>
              </a:spcBef>
              <a:spcAft>
                <a:spcPts val="0"/>
              </a:spcAft>
              <a:buClr>
                <a:srgbClr val="0F0F0F"/>
              </a:buClr>
              <a:buSzPts val="1350"/>
              <a:buChar char="●"/>
            </a:pPr>
            <a:r>
              <a:rPr lang="en" sz="1350">
                <a:solidFill>
                  <a:srgbClr val="0F0F0F"/>
                </a:solidFill>
                <a:highlight>
                  <a:srgbClr val="FFFFFF"/>
                </a:highlight>
                <a:uFill>
                  <a:noFill/>
                </a:uFill>
                <a:hlinkClick r:id="rId15">
                  <a:extLst>
                    <a:ext uri="{A12FA001-AC4F-418D-AE19-62706E023703}">
                      <ahyp:hlinkClr val="tx"/>
                    </a:ext>
                  </a:extLst>
                </a:hlinkClick>
              </a:rPr>
              <a:t>14. 600 Million Active Daily Users in China</a:t>
            </a:r>
            <a:endParaRPr sz="1350">
              <a:solidFill>
                <a:srgbClr val="0F0F0F"/>
              </a:solidFill>
              <a:highlight>
                <a:srgbClr val="FFFFFF"/>
              </a:highlight>
            </a:endParaRPr>
          </a:p>
          <a:p>
            <a:pPr indent="-314325" lvl="0" marL="457200" marR="101600" rtl="0" algn="l">
              <a:lnSpc>
                <a:spcPct val="177777"/>
              </a:lnSpc>
              <a:spcBef>
                <a:spcPts val="0"/>
              </a:spcBef>
              <a:spcAft>
                <a:spcPts val="0"/>
              </a:spcAft>
              <a:buClr>
                <a:srgbClr val="0F0F0F"/>
              </a:buClr>
              <a:buSzPts val="1350"/>
              <a:buChar char="●"/>
            </a:pPr>
            <a:r>
              <a:rPr lang="en" sz="1350">
                <a:solidFill>
                  <a:srgbClr val="0F0F0F"/>
                </a:solidFill>
                <a:highlight>
                  <a:srgbClr val="FFFFFF"/>
                </a:highlight>
                <a:uFill>
                  <a:noFill/>
                </a:uFill>
                <a:hlinkClick r:id="rId16">
                  <a:extLst>
                    <a:ext uri="{A12FA001-AC4F-418D-AE19-62706E023703}">
                      <ahyp:hlinkClr val="tx"/>
                    </a:ext>
                  </a:extLst>
                </a:hlinkClick>
              </a:rPr>
              <a:t>15. TikTok's Highest Reach (for Adults) is in Saudi Arabia</a:t>
            </a:r>
            <a:endParaRPr sz="1350">
              <a:solidFill>
                <a:srgbClr val="0F0F0F"/>
              </a:solidFill>
              <a:highlight>
                <a:srgbClr val="FFFFFF"/>
              </a:highlight>
            </a:endParaRPr>
          </a:p>
          <a:p>
            <a:pPr indent="0" lvl="0" marL="0" rtl="0" algn="l">
              <a:lnSpc>
                <a:spcPct val="100000"/>
              </a:lnSpc>
              <a:spcBef>
                <a:spcPts val="400"/>
              </a:spcBef>
              <a:spcAft>
                <a:spcPts val="0"/>
              </a:spcAft>
              <a:buSzPts val="1300"/>
              <a:buNone/>
            </a:pPr>
            <a:r>
              <a:t/>
            </a:r>
            <a:endParaRPr sz="1300"/>
          </a:p>
        </p:txBody>
      </p:sp>
      <p:sp>
        <p:nvSpPr>
          <p:cNvPr id="842" name="Google Shape;842;g1d08ae5c2a6_0_7:notes"/>
          <p:cNvSpPr txBox="1"/>
          <p:nvPr>
            <p:ph idx="12" type="sldNum"/>
          </p:nvPr>
        </p:nvSpPr>
        <p:spPr>
          <a:xfrm>
            <a:off x="3884620" y="8685225"/>
            <a:ext cx="2971800" cy="458700"/>
          </a:xfrm>
          <a:prstGeom prst="rect">
            <a:avLst/>
          </a:prstGeom>
          <a:noFill/>
          <a:ln>
            <a:noFill/>
          </a:ln>
        </p:spPr>
        <p:txBody>
          <a:bodyPr anchorCtr="0" anchor="b" bIns="46600" lIns="93250" spcFirstLastPara="1" rIns="93250" wrap="square" tIns="4660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1c0c3e9d899_0_0: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6" name="Google Shape;856;g1c0c3e9d899_0_0:notes"/>
          <p:cNvSpPr txBox="1"/>
          <p:nvPr>
            <p:ph idx="1" type="body"/>
          </p:nvPr>
        </p:nvSpPr>
        <p:spPr>
          <a:xfrm>
            <a:off x="685802" y="4400555"/>
            <a:ext cx="5486400" cy="3600600"/>
          </a:xfrm>
          <a:prstGeom prst="rect">
            <a:avLst/>
          </a:prstGeom>
          <a:noFill/>
          <a:ln>
            <a:noFill/>
          </a:ln>
        </p:spPr>
        <p:txBody>
          <a:bodyPr anchorCtr="0" anchor="t" bIns="46600" lIns="93250" spcFirstLastPara="1" rIns="93250" wrap="square" tIns="46600">
            <a:noAutofit/>
          </a:bodyPr>
          <a:lstStyle/>
          <a:p>
            <a:pPr indent="0" lvl="0" marL="0" rtl="0" algn="l">
              <a:lnSpc>
                <a:spcPct val="100000"/>
              </a:lnSpc>
              <a:spcBef>
                <a:spcPts val="0"/>
              </a:spcBef>
              <a:spcAft>
                <a:spcPts val="0"/>
              </a:spcAft>
              <a:buSzPts val="1300"/>
              <a:buNone/>
            </a:pPr>
            <a:r>
              <a:rPr lang="en" sz="1300"/>
              <a:t>Maneesh to handover</a:t>
            </a:r>
            <a:endParaRPr sz="1300"/>
          </a:p>
        </p:txBody>
      </p:sp>
      <p:sp>
        <p:nvSpPr>
          <p:cNvPr id="857" name="Google Shape;857;g1c0c3e9d899_0_0:notes"/>
          <p:cNvSpPr txBox="1"/>
          <p:nvPr>
            <p:ph idx="12" type="sldNum"/>
          </p:nvPr>
        </p:nvSpPr>
        <p:spPr>
          <a:xfrm>
            <a:off x="3884620" y="8685224"/>
            <a:ext cx="2971800" cy="458700"/>
          </a:xfrm>
          <a:prstGeom prst="rect">
            <a:avLst/>
          </a:prstGeom>
          <a:noFill/>
          <a:ln>
            <a:noFill/>
          </a:ln>
        </p:spPr>
        <p:txBody>
          <a:bodyPr anchorCtr="0" anchor="b" bIns="46600" lIns="93250" spcFirstLastPara="1" rIns="93250" wrap="square" tIns="4660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c0c3e9d899_0_21: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4" name="Google Shape;864;g1c0c3e9d899_0_21:notes"/>
          <p:cNvSpPr txBox="1"/>
          <p:nvPr>
            <p:ph idx="1" type="body"/>
          </p:nvPr>
        </p:nvSpPr>
        <p:spPr>
          <a:xfrm>
            <a:off x="685802" y="4400555"/>
            <a:ext cx="5486400" cy="3600600"/>
          </a:xfrm>
          <a:prstGeom prst="rect">
            <a:avLst/>
          </a:prstGeom>
          <a:noFill/>
          <a:ln>
            <a:noFill/>
          </a:ln>
        </p:spPr>
        <p:txBody>
          <a:bodyPr anchorCtr="0" anchor="t" bIns="46600" lIns="93250" spcFirstLastPara="1" rIns="93250" wrap="square" tIns="46600">
            <a:noAutofit/>
          </a:bodyPr>
          <a:lstStyle/>
          <a:p>
            <a:pPr indent="0" lvl="0" marL="0" rtl="0" algn="l">
              <a:lnSpc>
                <a:spcPct val="100000"/>
              </a:lnSpc>
              <a:spcBef>
                <a:spcPts val="400"/>
              </a:spcBef>
              <a:spcAft>
                <a:spcPts val="0"/>
              </a:spcAft>
              <a:buSzPts val="1300"/>
              <a:buNone/>
            </a:pPr>
            <a:r>
              <a:rPr lang="en" sz="1200"/>
              <a:t>As we needed to </a:t>
            </a:r>
            <a:r>
              <a:rPr lang="en" sz="1200">
                <a:solidFill>
                  <a:srgbClr val="292929"/>
                </a:solidFill>
                <a:highlight>
                  <a:srgbClr val="FFFFFF"/>
                </a:highlight>
              </a:rPr>
              <a:t>decompose the sales easily, find the ROIs and optimize spending, which is what companies ultimately want so our natural choice for the same was LR modeling as models such as </a:t>
            </a:r>
            <a:r>
              <a:rPr b="1" lang="en" sz="1200">
                <a:solidFill>
                  <a:srgbClr val="292929"/>
                </a:solidFill>
                <a:highlight>
                  <a:srgbClr val="FFFFFF"/>
                </a:highlight>
              </a:rPr>
              <a:t>random forests</a:t>
            </a:r>
            <a:r>
              <a:rPr lang="en" sz="1200">
                <a:solidFill>
                  <a:srgbClr val="292929"/>
                </a:solidFill>
                <a:highlight>
                  <a:srgbClr val="FFFFFF"/>
                </a:highlight>
              </a:rPr>
              <a:t>, </a:t>
            </a:r>
            <a:r>
              <a:rPr b="1" lang="en" sz="1200">
                <a:solidFill>
                  <a:srgbClr val="292929"/>
                </a:solidFill>
                <a:highlight>
                  <a:srgbClr val="FFFFFF"/>
                </a:highlight>
              </a:rPr>
              <a:t>gradient boosting,</a:t>
            </a:r>
            <a:r>
              <a:rPr lang="en" sz="1200">
                <a:solidFill>
                  <a:srgbClr val="292929"/>
                </a:solidFill>
                <a:highlight>
                  <a:srgbClr val="FFFFFF"/>
                </a:highlight>
              </a:rPr>
              <a:t> or (plain and simple feed-forward) </a:t>
            </a:r>
            <a:r>
              <a:rPr b="1" lang="en" sz="1200">
                <a:solidFill>
                  <a:srgbClr val="292929"/>
                </a:solidFill>
                <a:highlight>
                  <a:srgbClr val="FFFFFF"/>
                </a:highlight>
              </a:rPr>
              <a:t>neural networks</a:t>
            </a:r>
            <a:r>
              <a:rPr lang="en" sz="1200">
                <a:solidFill>
                  <a:srgbClr val="292929"/>
                </a:solidFill>
                <a:highlight>
                  <a:srgbClr val="FFFFFF"/>
                </a:highlight>
              </a:rPr>
              <a:t> are </a:t>
            </a:r>
            <a:r>
              <a:rPr b="1" lang="en" sz="1200">
                <a:solidFill>
                  <a:srgbClr val="292929"/>
                </a:solidFill>
                <a:highlight>
                  <a:srgbClr val="FFFFFF"/>
                </a:highlight>
              </a:rPr>
              <a:t>not suitable</a:t>
            </a:r>
            <a:r>
              <a:rPr lang="en" sz="1200">
                <a:solidFill>
                  <a:srgbClr val="292929"/>
                </a:solidFill>
                <a:highlight>
                  <a:srgbClr val="FFFFFF"/>
                </a:highlight>
              </a:rPr>
              <a:t> here, as we cannot get such a decomposition out of them</a:t>
            </a:r>
            <a:endParaRPr sz="1200"/>
          </a:p>
        </p:txBody>
      </p:sp>
      <p:sp>
        <p:nvSpPr>
          <p:cNvPr id="865" name="Google Shape;865;g1c0c3e9d899_0_21:notes"/>
          <p:cNvSpPr txBox="1"/>
          <p:nvPr>
            <p:ph idx="12" type="sldNum"/>
          </p:nvPr>
        </p:nvSpPr>
        <p:spPr>
          <a:xfrm>
            <a:off x="3884620" y="8685225"/>
            <a:ext cx="2971800" cy="458700"/>
          </a:xfrm>
          <a:prstGeom prst="rect">
            <a:avLst/>
          </a:prstGeom>
          <a:noFill/>
          <a:ln>
            <a:noFill/>
          </a:ln>
        </p:spPr>
        <p:txBody>
          <a:bodyPr anchorCtr="0" anchor="b" bIns="46600" lIns="93250" spcFirstLastPara="1" rIns="93250" wrap="square" tIns="4660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c0c3e9d899_0_7: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1" name="Google Shape;881;g1c0c3e9d899_0_7:notes"/>
          <p:cNvSpPr txBox="1"/>
          <p:nvPr>
            <p:ph idx="1" type="body"/>
          </p:nvPr>
        </p:nvSpPr>
        <p:spPr>
          <a:xfrm>
            <a:off x="685802" y="4400555"/>
            <a:ext cx="5486400" cy="3600600"/>
          </a:xfrm>
          <a:prstGeom prst="rect">
            <a:avLst/>
          </a:prstGeom>
          <a:noFill/>
          <a:ln>
            <a:noFill/>
          </a:ln>
        </p:spPr>
        <p:txBody>
          <a:bodyPr anchorCtr="0" anchor="t" bIns="46600" lIns="93250" spcFirstLastPara="1" rIns="93250" wrap="square" tIns="46600">
            <a:noAutofit/>
          </a:bodyPr>
          <a:lstStyle/>
          <a:p>
            <a:pPr indent="0" lvl="0" marL="0" rtl="0" algn="l">
              <a:lnSpc>
                <a:spcPct val="100000"/>
              </a:lnSpc>
              <a:spcBef>
                <a:spcPts val="400"/>
              </a:spcBef>
              <a:spcAft>
                <a:spcPts val="0"/>
              </a:spcAft>
              <a:buSzPts val="1300"/>
              <a:buNone/>
            </a:pPr>
            <a:r>
              <a:t/>
            </a:r>
            <a:endParaRPr sz="1300"/>
          </a:p>
        </p:txBody>
      </p:sp>
      <p:sp>
        <p:nvSpPr>
          <p:cNvPr id="882" name="Google Shape;882;g1c0c3e9d899_0_7:notes"/>
          <p:cNvSpPr txBox="1"/>
          <p:nvPr>
            <p:ph idx="12" type="sldNum"/>
          </p:nvPr>
        </p:nvSpPr>
        <p:spPr>
          <a:xfrm>
            <a:off x="3884620" y="8685225"/>
            <a:ext cx="2971800" cy="458700"/>
          </a:xfrm>
          <a:prstGeom prst="rect">
            <a:avLst/>
          </a:prstGeom>
          <a:noFill/>
          <a:ln>
            <a:noFill/>
          </a:ln>
        </p:spPr>
        <p:txBody>
          <a:bodyPr anchorCtr="0" anchor="b" bIns="46600" lIns="93250" spcFirstLastPara="1" rIns="93250" wrap="square" tIns="4660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1a2aa567427_0_104: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5" name="Google Shape;895;g1a2aa567427_0_104:notes"/>
          <p:cNvSpPr txBox="1"/>
          <p:nvPr>
            <p:ph idx="1" type="body"/>
          </p:nvPr>
        </p:nvSpPr>
        <p:spPr>
          <a:xfrm>
            <a:off x="685802" y="4400555"/>
            <a:ext cx="5486400" cy="3600600"/>
          </a:xfrm>
          <a:prstGeom prst="rect">
            <a:avLst/>
          </a:prstGeom>
          <a:noFill/>
          <a:ln>
            <a:noFill/>
          </a:ln>
        </p:spPr>
        <p:txBody>
          <a:bodyPr anchorCtr="0" anchor="t" bIns="46600" lIns="93250" spcFirstLastPara="1" rIns="93250" wrap="square" tIns="46600">
            <a:noAutofit/>
          </a:bodyPr>
          <a:lstStyle/>
          <a:p>
            <a:pPr indent="0" lvl="0" marL="0" rtl="0" algn="l">
              <a:lnSpc>
                <a:spcPct val="100000"/>
              </a:lnSpc>
              <a:spcBef>
                <a:spcPts val="400"/>
              </a:spcBef>
              <a:spcAft>
                <a:spcPts val="0"/>
              </a:spcAft>
              <a:buSzPts val="1300"/>
              <a:buNone/>
            </a:pPr>
            <a:r>
              <a:t/>
            </a:r>
            <a:endParaRPr sz="1300"/>
          </a:p>
        </p:txBody>
      </p:sp>
      <p:sp>
        <p:nvSpPr>
          <p:cNvPr id="896" name="Google Shape;896;g1a2aa567427_0_104:notes"/>
          <p:cNvSpPr txBox="1"/>
          <p:nvPr>
            <p:ph idx="12" type="sldNum"/>
          </p:nvPr>
        </p:nvSpPr>
        <p:spPr>
          <a:xfrm>
            <a:off x="3884620" y="8685225"/>
            <a:ext cx="2971800" cy="458700"/>
          </a:xfrm>
          <a:prstGeom prst="rect">
            <a:avLst/>
          </a:prstGeom>
          <a:noFill/>
          <a:ln>
            <a:noFill/>
          </a:ln>
        </p:spPr>
        <p:txBody>
          <a:bodyPr anchorCtr="0" anchor="b" bIns="46600" lIns="93250" spcFirstLastPara="1" rIns="93250" wrap="square" tIns="4660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cb05164ca8_0_1006: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8" name="Google Shape;918;g1cb05164ca8_0_1006:notes"/>
          <p:cNvSpPr txBox="1"/>
          <p:nvPr>
            <p:ph idx="1" type="body"/>
          </p:nvPr>
        </p:nvSpPr>
        <p:spPr>
          <a:xfrm>
            <a:off x="685802" y="4400555"/>
            <a:ext cx="5486400" cy="3600600"/>
          </a:xfrm>
          <a:prstGeom prst="rect">
            <a:avLst/>
          </a:prstGeom>
          <a:noFill/>
          <a:ln>
            <a:noFill/>
          </a:ln>
        </p:spPr>
        <p:txBody>
          <a:bodyPr anchorCtr="0" anchor="t" bIns="46600" lIns="93250" spcFirstLastPara="1" rIns="93250" wrap="square" tIns="46600">
            <a:noAutofit/>
          </a:bodyPr>
          <a:lstStyle/>
          <a:p>
            <a:pPr indent="0" lvl="0" marL="0" rtl="0" algn="l">
              <a:lnSpc>
                <a:spcPct val="100000"/>
              </a:lnSpc>
              <a:spcBef>
                <a:spcPts val="400"/>
              </a:spcBef>
              <a:spcAft>
                <a:spcPts val="0"/>
              </a:spcAft>
              <a:buSzPts val="1300"/>
              <a:buNone/>
            </a:pPr>
            <a:r>
              <a:t/>
            </a:r>
            <a:endParaRPr sz="1300"/>
          </a:p>
        </p:txBody>
      </p:sp>
      <p:sp>
        <p:nvSpPr>
          <p:cNvPr id="919" name="Google Shape;919;g1cb05164ca8_0_1006:notes"/>
          <p:cNvSpPr txBox="1"/>
          <p:nvPr>
            <p:ph idx="12" type="sldNum"/>
          </p:nvPr>
        </p:nvSpPr>
        <p:spPr>
          <a:xfrm>
            <a:off x="3884620" y="8685225"/>
            <a:ext cx="2971800" cy="458700"/>
          </a:xfrm>
          <a:prstGeom prst="rect">
            <a:avLst/>
          </a:prstGeom>
          <a:noFill/>
          <a:ln>
            <a:noFill/>
          </a:ln>
        </p:spPr>
        <p:txBody>
          <a:bodyPr anchorCtr="0" anchor="b" bIns="46600" lIns="93250" spcFirstLastPara="1" rIns="93250" wrap="square" tIns="4660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1a2aa567427_0_165: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1" name="Google Shape;931;g1a2aa567427_0_165:notes"/>
          <p:cNvSpPr txBox="1"/>
          <p:nvPr>
            <p:ph idx="1" type="body"/>
          </p:nvPr>
        </p:nvSpPr>
        <p:spPr>
          <a:xfrm>
            <a:off x="685802" y="4400555"/>
            <a:ext cx="5486400" cy="3600600"/>
          </a:xfrm>
          <a:prstGeom prst="rect">
            <a:avLst/>
          </a:prstGeom>
          <a:noFill/>
          <a:ln>
            <a:noFill/>
          </a:ln>
        </p:spPr>
        <p:txBody>
          <a:bodyPr anchorCtr="0" anchor="t" bIns="46600" lIns="93250" spcFirstLastPara="1" rIns="93250" wrap="square" tIns="46600">
            <a:noAutofit/>
          </a:bodyPr>
          <a:lstStyle/>
          <a:p>
            <a:pPr indent="0" lvl="0" marL="0" rtl="0" algn="l">
              <a:lnSpc>
                <a:spcPct val="100000"/>
              </a:lnSpc>
              <a:spcBef>
                <a:spcPts val="400"/>
              </a:spcBef>
              <a:spcAft>
                <a:spcPts val="0"/>
              </a:spcAft>
              <a:buSzPts val="1300"/>
              <a:buNone/>
            </a:pPr>
            <a:r>
              <a:t/>
            </a:r>
            <a:endParaRPr sz="1300"/>
          </a:p>
        </p:txBody>
      </p:sp>
      <p:sp>
        <p:nvSpPr>
          <p:cNvPr id="932" name="Google Shape;932;g1a2aa567427_0_165:notes"/>
          <p:cNvSpPr txBox="1"/>
          <p:nvPr>
            <p:ph idx="12" type="sldNum"/>
          </p:nvPr>
        </p:nvSpPr>
        <p:spPr>
          <a:xfrm>
            <a:off x="3884620" y="8685225"/>
            <a:ext cx="2971800" cy="458700"/>
          </a:xfrm>
          <a:prstGeom prst="rect">
            <a:avLst/>
          </a:prstGeom>
          <a:noFill/>
          <a:ln>
            <a:noFill/>
          </a:ln>
        </p:spPr>
        <p:txBody>
          <a:bodyPr anchorCtr="0" anchor="b" bIns="46600" lIns="93250" spcFirstLastPara="1" rIns="93250" wrap="square" tIns="4660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cb05164ca8_0_1391: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g1cb05164ca8_0_1391:notes"/>
          <p:cNvSpPr txBox="1"/>
          <p:nvPr>
            <p:ph idx="1" type="body"/>
          </p:nvPr>
        </p:nvSpPr>
        <p:spPr>
          <a:xfrm>
            <a:off x="685802" y="4400555"/>
            <a:ext cx="5486400" cy="3600600"/>
          </a:xfrm>
          <a:prstGeom prst="rect">
            <a:avLst/>
          </a:prstGeom>
          <a:noFill/>
          <a:ln>
            <a:noFill/>
          </a:ln>
        </p:spPr>
        <p:txBody>
          <a:bodyPr anchorCtr="0" anchor="t" bIns="46600" lIns="93250" spcFirstLastPara="1" rIns="93250" wrap="square" tIns="46600">
            <a:noAutofit/>
          </a:bodyPr>
          <a:lstStyle/>
          <a:p>
            <a:pPr indent="0" lvl="0" marL="0" rtl="0" algn="l">
              <a:lnSpc>
                <a:spcPct val="100000"/>
              </a:lnSpc>
              <a:spcBef>
                <a:spcPts val="400"/>
              </a:spcBef>
              <a:spcAft>
                <a:spcPts val="0"/>
              </a:spcAft>
              <a:buSzPts val="1300"/>
              <a:buNone/>
            </a:pPr>
            <a:r>
              <a:t/>
            </a:r>
            <a:endParaRPr sz="1300"/>
          </a:p>
        </p:txBody>
      </p:sp>
      <p:sp>
        <p:nvSpPr>
          <p:cNvPr id="86" name="Google Shape;86;g1cb05164ca8_0_1391:notes"/>
          <p:cNvSpPr txBox="1"/>
          <p:nvPr>
            <p:ph idx="12" type="sldNum"/>
          </p:nvPr>
        </p:nvSpPr>
        <p:spPr>
          <a:xfrm>
            <a:off x="3884620" y="8685225"/>
            <a:ext cx="2971800" cy="458700"/>
          </a:xfrm>
          <a:prstGeom prst="rect">
            <a:avLst/>
          </a:prstGeom>
          <a:noFill/>
          <a:ln>
            <a:noFill/>
          </a:ln>
        </p:spPr>
        <p:txBody>
          <a:bodyPr anchorCtr="0" anchor="b" bIns="46600" lIns="93250" spcFirstLastPara="1" rIns="93250" wrap="square" tIns="4660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1d08ae5c2a6_0_44: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4" name="Google Shape;944;g1d08ae5c2a6_0_44:notes"/>
          <p:cNvSpPr txBox="1"/>
          <p:nvPr>
            <p:ph idx="1" type="body"/>
          </p:nvPr>
        </p:nvSpPr>
        <p:spPr>
          <a:xfrm>
            <a:off x="685802" y="4400555"/>
            <a:ext cx="5486400" cy="3600600"/>
          </a:xfrm>
          <a:prstGeom prst="rect">
            <a:avLst/>
          </a:prstGeom>
          <a:noFill/>
          <a:ln>
            <a:noFill/>
          </a:ln>
        </p:spPr>
        <p:txBody>
          <a:bodyPr anchorCtr="0" anchor="t" bIns="46600" lIns="93250" spcFirstLastPara="1" rIns="93250" wrap="square" tIns="46600">
            <a:noAutofit/>
          </a:bodyPr>
          <a:lstStyle/>
          <a:p>
            <a:pPr indent="0" lvl="0" marL="0" rtl="0" algn="l">
              <a:lnSpc>
                <a:spcPct val="100000"/>
              </a:lnSpc>
              <a:spcBef>
                <a:spcPts val="400"/>
              </a:spcBef>
              <a:spcAft>
                <a:spcPts val="0"/>
              </a:spcAft>
              <a:buSzPts val="1300"/>
              <a:buNone/>
            </a:pPr>
            <a:r>
              <a:t/>
            </a:r>
            <a:endParaRPr sz="1300"/>
          </a:p>
        </p:txBody>
      </p:sp>
      <p:sp>
        <p:nvSpPr>
          <p:cNvPr id="945" name="Google Shape;945;g1d08ae5c2a6_0_44:notes"/>
          <p:cNvSpPr txBox="1"/>
          <p:nvPr>
            <p:ph idx="12" type="sldNum"/>
          </p:nvPr>
        </p:nvSpPr>
        <p:spPr>
          <a:xfrm>
            <a:off x="3884620" y="8685225"/>
            <a:ext cx="2971800" cy="458700"/>
          </a:xfrm>
          <a:prstGeom prst="rect">
            <a:avLst/>
          </a:prstGeom>
          <a:noFill/>
          <a:ln>
            <a:noFill/>
          </a:ln>
        </p:spPr>
        <p:txBody>
          <a:bodyPr anchorCtr="0" anchor="b" bIns="46600" lIns="93250" spcFirstLastPara="1" rIns="93250" wrap="square" tIns="4660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b269d1d813_0_14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0" name="Google Shape;960;g1b269d1d813_0_14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1" name="Google Shape;961;g1b269d1d813_0_1415:notes"/>
          <p:cNvSpPr txBox="1"/>
          <p:nvPr>
            <p:ph idx="12" type="sldNum"/>
          </p:nvPr>
        </p:nvSpPr>
        <p:spPr>
          <a:xfrm>
            <a:off x="3884613" y="8685214"/>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a2aa567427_0_92: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g1a2aa567427_0_92:notes"/>
          <p:cNvSpPr txBox="1"/>
          <p:nvPr>
            <p:ph idx="1" type="body"/>
          </p:nvPr>
        </p:nvSpPr>
        <p:spPr>
          <a:xfrm>
            <a:off x="685802" y="4400555"/>
            <a:ext cx="5486400" cy="3600600"/>
          </a:xfrm>
          <a:prstGeom prst="rect">
            <a:avLst/>
          </a:prstGeom>
          <a:noFill/>
          <a:ln>
            <a:noFill/>
          </a:ln>
        </p:spPr>
        <p:txBody>
          <a:bodyPr anchorCtr="0" anchor="t" bIns="46600" lIns="93250" spcFirstLastPara="1" rIns="93250" wrap="square" tIns="46600">
            <a:noAutofit/>
          </a:bodyPr>
          <a:lstStyle/>
          <a:p>
            <a:pPr indent="0" lvl="0" marL="0" rtl="0" algn="l">
              <a:lnSpc>
                <a:spcPct val="100000"/>
              </a:lnSpc>
              <a:spcBef>
                <a:spcPts val="400"/>
              </a:spcBef>
              <a:spcAft>
                <a:spcPts val="0"/>
              </a:spcAft>
              <a:buSzPts val="1300"/>
              <a:buNone/>
            </a:pPr>
            <a:r>
              <a:t/>
            </a:r>
            <a:endParaRPr sz="1300"/>
          </a:p>
        </p:txBody>
      </p:sp>
      <p:sp>
        <p:nvSpPr>
          <p:cNvPr id="140" name="Google Shape;140;g1a2aa567427_0_92:notes"/>
          <p:cNvSpPr txBox="1"/>
          <p:nvPr>
            <p:ph idx="12" type="sldNum"/>
          </p:nvPr>
        </p:nvSpPr>
        <p:spPr>
          <a:xfrm>
            <a:off x="3884620" y="8685225"/>
            <a:ext cx="2971800" cy="458700"/>
          </a:xfrm>
          <a:prstGeom prst="rect">
            <a:avLst/>
          </a:prstGeom>
          <a:noFill/>
          <a:ln>
            <a:noFill/>
          </a:ln>
        </p:spPr>
        <p:txBody>
          <a:bodyPr anchorCtr="0" anchor="b" bIns="46600" lIns="93250" spcFirstLastPara="1" rIns="93250" wrap="square" tIns="4660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a2aa567427_0_121: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g1a2aa567427_0_121:notes"/>
          <p:cNvSpPr txBox="1"/>
          <p:nvPr>
            <p:ph idx="1" type="body"/>
          </p:nvPr>
        </p:nvSpPr>
        <p:spPr>
          <a:xfrm>
            <a:off x="685802" y="4400555"/>
            <a:ext cx="5486400" cy="3600600"/>
          </a:xfrm>
          <a:prstGeom prst="rect">
            <a:avLst/>
          </a:prstGeom>
          <a:noFill/>
          <a:ln>
            <a:noFill/>
          </a:ln>
        </p:spPr>
        <p:txBody>
          <a:bodyPr anchorCtr="0" anchor="t" bIns="46600" lIns="93250" spcFirstLastPara="1" rIns="93250" wrap="square" tIns="46600">
            <a:noAutofit/>
          </a:bodyPr>
          <a:lstStyle/>
          <a:p>
            <a:pPr indent="0" lvl="0" marL="0" rtl="0" algn="l">
              <a:lnSpc>
                <a:spcPct val="100000"/>
              </a:lnSpc>
              <a:spcBef>
                <a:spcPts val="400"/>
              </a:spcBef>
              <a:spcAft>
                <a:spcPts val="0"/>
              </a:spcAft>
              <a:buSzPts val="1300"/>
              <a:buNone/>
            </a:pPr>
            <a:r>
              <a:t/>
            </a:r>
            <a:endParaRPr sz="1300"/>
          </a:p>
        </p:txBody>
      </p:sp>
      <p:sp>
        <p:nvSpPr>
          <p:cNvPr id="153" name="Google Shape;153;g1a2aa567427_0_121:notes"/>
          <p:cNvSpPr txBox="1"/>
          <p:nvPr>
            <p:ph idx="12" type="sldNum"/>
          </p:nvPr>
        </p:nvSpPr>
        <p:spPr>
          <a:xfrm>
            <a:off x="3884620" y="8685225"/>
            <a:ext cx="2971800" cy="458700"/>
          </a:xfrm>
          <a:prstGeom prst="rect">
            <a:avLst/>
          </a:prstGeom>
          <a:noFill/>
          <a:ln>
            <a:noFill/>
          </a:ln>
        </p:spPr>
        <p:txBody>
          <a:bodyPr anchorCtr="0" anchor="b" bIns="46600" lIns="93250" spcFirstLastPara="1" rIns="93250" wrap="square" tIns="4660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cb05164ca8_0_1339: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g1cb05164ca8_0_1339:notes"/>
          <p:cNvSpPr txBox="1"/>
          <p:nvPr>
            <p:ph idx="1" type="body"/>
          </p:nvPr>
        </p:nvSpPr>
        <p:spPr>
          <a:xfrm>
            <a:off x="685802" y="4400555"/>
            <a:ext cx="5486400" cy="3600600"/>
          </a:xfrm>
          <a:prstGeom prst="rect">
            <a:avLst/>
          </a:prstGeom>
          <a:noFill/>
          <a:ln>
            <a:noFill/>
          </a:ln>
        </p:spPr>
        <p:txBody>
          <a:bodyPr anchorCtr="0" anchor="t" bIns="46600" lIns="93250" spcFirstLastPara="1" rIns="93250" wrap="square" tIns="46600">
            <a:noAutofit/>
          </a:bodyPr>
          <a:lstStyle/>
          <a:p>
            <a:pPr indent="0" lvl="0" marL="0" rtl="0" algn="l">
              <a:lnSpc>
                <a:spcPct val="100000"/>
              </a:lnSpc>
              <a:spcBef>
                <a:spcPts val="400"/>
              </a:spcBef>
              <a:spcAft>
                <a:spcPts val="0"/>
              </a:spcAft>
              <a:buSzPts val="1300"/>
              <a:buNone/>
            </a:pPr>
            <a:r>
              <a:t/>
            </a:r>
            <a:endParaRPr sz="1300"/>
          </a:p>
        </p:txBody>
      </p:sp>
      <p:sp>
        <p:nvSpPr>
          <p:cNvPr id="209" name="Google Shape;209;g1cb05164ca8_0_1339:notes"/>
          <p:cNvSpPr txBox="1"/>
          <p:nvPr>
            <p:ph idx="12" type="sldNum"/>
          </p:nvPr>
        </p:nvSpPr>
        <p:spPr>
          <a:xfrm>
            <a:off x="3884620" y="8685225"/>
            <a:ext cx="2971800" cy="458700"/>
          </a:xfrm>
          <a:prstGeom prst="rect">
            <a:avLst/>
          </a:prstGeom>
          <a:noFill/>
          <a:ln>
            <a:noFill/>
          </a:ln>
        </p:spPr>
        <p:txBody>
          <a:bodyPr anchorCtr="0" anchor="b" bIns="46600" lIns="93250" spcFirstLastPara="1" rIns="93250" wrap="square" tIns="4660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c0c3e9d899_0_87: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g1c0c3e9d899_0_87:notes"/>
          <p:cNvSpPr txBox="1"/>
          <p:nvPr>
            <p:ph idx="1" type="body"/>
          </p:nvPr>
        </p:nvSpPr>
        <p:spPr>
          <a:xfrm>
            <a:off x="685802" y="4400555"/>
            <a:ext cx="5486400" cy="3600600"/>
          </a:xfrm>
          <a:prstGeom prst="rect">
            <a:avLst/>
          </a:prstGeom>
          <a:noFill/>
          <a:ln>
            <a:noFill/>
          </a:ln>
        </p:spPr>
        <p:txBody>
          <a:bodyPr anchorCtr="0" anchor="t" bIns="46600" lIns="93250" spcFirstLastPara="1" rIns="93250" wrap="square" tIns="46600">
            <a:noAutofit/>
          </a:bodyPr>
          <a:lstStyle/>
          <a:p>
            <a:pPr indent="0" lvl="0" marL="0" rtl="0" algn="l">
              <a:lnSpc>
                <a:spcPct val="100000"/>
              </a:lnSpc>
              <a:spcBef>
                <a:spcPts val="400"/>
              </a:spcBef>
              <a:spcAft>
                <a:spcPts val="0"/>
              </a:spcAft>
              <a:buSzPts val="1300"/>
              <a:buNone/>
            </a:pPr>
            <a:r>
              <a:t/>
            </a:r>
            <a:endParaRPr sz="1300"/>
          </a:p>
        </p:txBody>
      </p:sp>
      <p:sp>
        <p:nvSpPr>
          <p:cNvPr id="264" name="Google Shape;264;g1c0c3e9d899_0_87:notes"/>
          <p:cNvSpPr txBox="1"/>
          <p:nvPr>
            <p:ph idx="12" type="sldNum"/>
          </p:nvPr>
        </p:nvSpPr>
        <p:spPr>
          <a:xfrm>
            <a:off x="3884620" y="8685225"/>
            <a:ext cx="2971800" cy="458700"/>
          </a:xfrm>
          <a:prstGeom prst="rect">
            <a:avLst/>
          </a:prstGeom>
          <a:noFill/>
          <a:ln>
            <a:noFill/>
          </a:ln>
        </p:spPr>
        <p:txBody>
          <a:bodyPr anchorCtr="0" anchor="b" bIns="46600" lIns="93250" spcFirstLastPara="1" rIns="93250" wrap="square" tIns="4660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a2aa567427_0_132: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g1a2aa567427_0_132:notes"/>
          <p:cNvSpPr txBox="1"/>
          <p:nvPr>
            <p:ph idx="1" type="body"/>
          </p:nvPr>
        </p:nvSpPr>
        <p:spPr>
          <a:xfrm>
            <a:off x="685802" y="4400555"/>
            <a:ext cx="5486400" cy="3600600"/>
          </a:xfrm>
          <a:prstGeom prst="rect">
            <a:avLst/>
          </a:prstGeom>
          <a:noFill/>
          <a:ln>
            <a:noFill/>
          </a:ln>
        </p:spPr>
        <p:txBody>
          <a:bodyPr anchorCtr="0" anchor="t" bIns="46600" lIns="93250" spcFirstLastPara="1" rIns="93250" wrap="square" tIns="46600">
            <a:noAutofit/>
          </a:bodyPr>
          <a:lstStyle/>
          <a:p>
            <a:pPr indent="0" lvl="0" marL="0" rtl="0" algn="l">
              <a:lnSpc>
                <a:spcPct val="100000"/>
              </a:lnSpc>
              <a:spcBef>
                <a:spcPts val="400"/>
              </a:spcBef>
              <a:spcAft>
                <a:spcPts val="0"/>
              </a:spcAft>
              <a:buSzPts val="1300"/>
              <a:buNone/>
            </a:pPr>
            <a:r>
              <a:t/>
            </a:r>
            <a:endParaRPr sz="1300"/>
          </a:p>
        </p:txBody>
      </p:sp>
      <p:sp>
        <p:nvSpPr>
          <p:cNvPr id="403" name="Google Shape;403;g1a2aa567427_0_132:notes"/>
          <p:cNvSpPr txBox="1"/>
          <p:nvPr>
            <p:ph idx="12" type="sldNum"/>
          </p:nvPr>
        </p:nvSpPr>
        <p:spPr>
          <a:xfrm>
            <a:off x="3884620" y="8685225"/>
            <a:ext cx="2971800" cy="458700"/>
          </a:xfrm>
          <a:prstGeom prst="rect">
            <a:avLst/>
          </a:prstGeom>
          <a:noFill/>
          <a:ln>
            <a:noFill/>
          </a:ln>
        </p:spPr>
        <p:txBody>
          <a:bodyPr anchorCtr="0" anchor="b" bIns="46600" lIns="93250" spcFirstLastPara="1" rIns="93250" wrap="square" tIns="4660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cb05164ca8_0_1286:notes"/>
          <p:cNvSpPr/>
          <p:nvPr>
            <p:ph idx="2" type="sldImg"/>
          </p:nvPr>
        </p:nvSpPr>
        <p:spPr>
          <a:xfrm>
            <a:off x="465885" y="1143179"/>
            <a:ext cx="5927700" cy="3086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g1cb05164ca8_0_1286:notes"/>
          <p:cNvSpPr txBox="1"/>
          <p:nvPr>
            <p:ph idx="1" type="body"/>
          </p:nvPr>
        </p:nvSpPr>
        <p:spPr>
          <a:xfrm>
            <a:off x="685802" y="4400555"/>
            <a:ext cx="5486400" cy="3600600"/>
          </a:xfrm>
          <a:prstGeom prst="rect">
            <a:avLst/>
          </a:prstGeom>
          <a:noFill/>
          <a:ln>
            <a:noFill/>
          </a:ln>
        </p:spPr>
        <p:txBody>
          <a:bodyPr anchorCtr="0" anchor="t" bIns="46600" lIns="93250" spcFirstLastPara="1" rIns="93250" wrap="square" tIns="46600">
            <a:noAutofit/>
          </a:bodyPr>
          <a:lstStyle/>
          <a:p>
            <a:pPr indent="0" lvl="0" marL="0" rtl="0" algn="l">
              <a:lnSpc>
                <a:spcPct val="100000"/>
              </a:lnSpc>
              <a:spcBef>
                <a:spcPts val="400"/>
              </a:spcBef>
              <a:spcAft>
                <a:spcPts val="0"/>
              </a:spcAft>
              <a:buSzPts val="1300"/>
              <a:buNone/>
            </a:pPr>
            <a:r>
              <a:t/>
            </a:r>
            <a:endParaRPr sz="1300"/>
          </a:p>
        </p:txBody>
      </p:sp>
      <p:sp>
        <p:nvSpPr>
          <p:cNvPr id="471" name="Google Shape;471;g1cb05164ca8_0_1286:notes"/>
          <p:cNvSpPr txBox="1"/>
          <p:nvPr>
            <p:ph idx="12" type="sldNum"/>
          </p:nvPr>
        </p:nvSpPr>
        <p:spPr>
          <a:xfrm>
            <a:off x="3884620" y="8685225"/>
            <a:ext cx="2971800" cy="458700"/>
          </a:xfrm>
          <a:prstGeom prst="rect">
            <a:avLst/>
          </a:prstGeom>
          <a:noFill/>
          <a:ln>
            <a:noFill/>
          </a:ln>
        </p:spPr>
        <p:txBody>
          <a:bodyPr anchorCtr="0" anchor="b" bIns="46600" lIns="93250" spcFirstLastPara="1" rIns="93250" wrap="square" tIns="46600">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Image">
  <p:cSld name="Title and Content with Image">
    <p:spTree>
      <p:nvGrpSpPr>
        <p:cNvPr id="58" name="Shape 58"/>
        <p:cNvGrpSpPr/>
        <p:nvPr/>
      </p:nvGrpSpPr>
      <p:grpSpPr>
        <a:xfrm>
          <a:off x="0" y="0"/>
          <a:ext cx="0" cy="0"/>
          <a:chOff x="0" y="0"/>
          <a:chExt cx="0" cy="0"/>
        </a:xfrm>
      </p:grpSpPr>
      <p:sp>
        <p:nvSpPr>
          <p:cNvPr id="59" name="Google Shape;59;p13"/>
          <p:cNvSpPr txBox="1"/>
          <p:nvPr>
            <p:ph idx="1" type="body"/>
          </p:nvPr>
        </p:nvSpPr>
        <p:spPr>
          <a:xfrm>
            <a:off x="404220" y="1369219"/>
            <a:ext cx="3685800" cy="32634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chemeClr val="dk1"/>
              </a:buClr>
              <a:buSzPts val="1400"/>
              <a:buChar char="•"/>
              <a:defRPr sz="1800"/>
            </a:lvl1pPr>
            <a:lvl2pPr indent="-298450" lvl="1" marL="914400" rtl="0" algn="l">
              <a:lnSpc>
                <a:spcPct val="90000"/>
              </a:lnSpc>
              <a:spcBef>
                <a:spcPts val="400"/>
              </a:spcBef>
              <a:spcAft>
                <a:spcPts val="0"/>
              </a:spcAft>
              <a:buClr>
                <a:schemeClr val="dk1"/>
              </a:buClr>
              <a:buSzPts val="1100"/>
              <a:buChar char="•"/>
              <a:defRPr sz="1500"/>
            </a:lvl2pPr>
            <a:lvl3pPr indent="-298450" lvl="2" marL="1371600" rtl="0" algn="l">
              <a:lnSpc>
                <a:spcPct val="90000"/>
              </a:lnSpc>
              <a:spcBef>
                <a:spcPts val="400"/>
              </a:spcBef>
              <a:spcAft>
                <a:spcPts val="0"/>
              </a:spcAft>
              <a:buClr>
                <a:schemeClr val="dk1"/>
              </a:buClr>
              <a:buSzPts val="1100"/>
              <a:buChar char="•"/>
              <a:defRPr sz="1400"/>
            </a:lvl3pPr>
            <a:lvl4pPr indent="-285750" lvl="3" marL="1828800" rtl="0" algn="l">
              <a:lnSpc>
                <a:spcPct val="90000"/>
              </a:lnSpc>
              <a:spcBef>
                <a:spcPts val="400"/>
              </a:spcBef>
              <a:spcAft>
                <a:spcPts val="0"/>
              </a:spcAft>
              <a:buClr>
                <a:schemeClr val="dk1"/>
              </a:buClr>
              <a:buSzPts val="900"/>
              <a:buChar char="•"/>
              <a:defRPr sz="1200"/>
            </a:lvl4pPr>
            <a:lvl5pPr indent="-285750" lvl="4" marL="2286000" rtl="0" algn="l">
              <a:lnSpc>
                <a:spcPct val="90000"/>
              </a:lnSpc>
              <a:spcBef>
                <a:spcPts val="400"/>
              </a:spcBef>
              <a:spcAft>
                <a:spcPts val="0"/>
              </a:spcAft>
              <a:buClr>
                <a:schemeClr val="dk1"/>
              </a:buClr>
              <a:buSzPts val="900"/>
              <a:buChar char="•"/>
              <a:defRPr sz="1200"/>
            </a:lvl5pPr>
            <a:lvl6pPr indent="-298450" lvl="5" marL="2743200" rtl="0" algn="l">
              <a:lnSpc>
                <a:spcPct val="90000"/>
              </a:lnSpc>
              <a:spcBef>
                <a:spcPts val="400"/>
              </a:spcBef>
              <a:spcAft>
                <a:spcPts val="0"/>
              </a:spcAft>
              <a:buClr>
                <a:schemeClr val="dk1"/>
              </a:buClr>
              <a:buSzPts val="1100"/>
              <a:buChar char="•"/>
              <a:defRPr/>
            </a:lvl6pPr>
            <a:lvl7pPr indent="-298450" lvl="6" marL="3200400" rtl="0" algn="l">
              <a:lnSpc>
                <a:spcPct val="90000"/>
              </a:lnSpc>
              <a:spcBef>
                <a:spcPts val="400"/>
              </a:spcBef>
              <a:spcAft>
                <a:spcPts val="0"/>
              </a:spcAft>
              <a:buClr>
                <a:schemeClr val="dk1"/>
              </a:buClr>
              <a:buSzPts val="1100"/>
              <a:buChar char="•"/>
              <a:defRPr/>
            </a:lvl7pPr>
            <a:lvl8pPr indent="-298450" lvl="7" marL="3657600" rtl="0" algn="l">
              <a:lnSpc>
                <a:spcPct val="90000"/>
              </a:lnSpc>
              <a:spcBef>
                <a:spcPts val="400"/>
              </a:spcBef>
              <a:spcAft>
                <a:spcPts val="0"/>
              </a:spcAft>
              <a:buClr>
                <a:schemeClr val="dk1"/>
              </a:buClr>
              <a:buSzPts val="1100"/>
              <a:buChar char="•"/>
              <a:defRPr/>
            </a:lvl8pPr>
            <a:lvl9pPr indent="-298450" lvl="8" marL="4114800" rtl="0" algn="l">
              <a:lnSpc>
                <a:spcPct val="90000"/>
              </a:lnSpc>
              <a:spcBef>
                <a:spcPts val="400"/>
              </a:spcBef>
              <a:spcAft>
                <a:spcPts val="0"/>
              </a:spcAft>
              <a:buClr>
                <a:schemeClr val="dk1"/>
              </a:buClr>
              <a:buSzPts val="1100"/>
              <a:buChar char="•"/>
              <a:defRPr/>
            </a:lvl9pPr>
          </a:lstStyle>
          <a:p/>
        </p:txBody>
      </p:sp>
      <p:sp>
        <p:nvSpPr>
          <p:cNvPr id="60" name="Google Shape;60;p13"/>
          <p:cNvSpPr/>
          <p:nvPr>
            <p:ph idx="2" type="pic"/>
          </p:nvPr>
        </p:nvSpPr>
        <p:spPr>
          <a:xfrm>
            <a:off x="4413486" y="0"/>
            <a:ext cx="4730700" cy="4335300"/>
          </a:xfrm>
          <a:prstGeom prst="rect">
            <a:avLst/>
          </a:prstGeom>
          <a:solidFill>
            <a:schemeClr val="lt2"/>
          </a:solidFill>
          <a:ln>
            <a:noFill/>
          </a:ln>
        </p:spPr>
      </p:sp>
      <p:sp>
        <p:nvSpPr>
          <p:cNvPr id="61" name="Google Shape;61;p13"/>
          <p:cNvSpPr txBox="1"/>
          <p:nvPr>
            <p:ph type="title"/>
          </p:nvPr>
        </p:nvSpPr>
        <p:spPr>
          <a:xfrm>
            <a:off x="386953" y="374696"/>
            <a:ext cx="3702900" cy="9942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800"/>
              <a:buFont typeface="Corbel"/>
              <a:buNone/>
              <a:defRPr b="1" sz="2400" cap="none"/>
            </a:lvl1pPr>
            <a:lvl2pPr lvl="1" rtl="0" algn="l">
              <a:lnSpc>
                <a:spcPct val="100000"/>
              </a:lnSpc>
              <a:spcBef>
                <a:spcPts val="0"/>
              </a:spcBef>
              <a:spcAft>
                <a:spcPts val="0"/>
              </a:spcAft>
              <a:buSzPts val="800"/>
              <a:buNone/>
              <a:defRPr/>
            </a:lvl2pPr>
            <a:lvl3pPr lvl="2" rtl="0" algn="l">
              <a:lnSpc>
                <a:spcPct val="100000"/>
              </a:lnSpc>
              <a:spcBef>
                <a:spcPts val="0"/>
              </a:spcBef>
              <a:spcAft>
                <a:spcPts val="0"/>
              </a:spcAft>
              <a:buSzPts val="800"/>
              <a:buNone/>
              <a:defRPr/>
            </a:lvl3pPr>
            <a:lvl4pPr lvl="3" rtl="0" algn="l">
              <a:lnSpc>
                <a:spcPct val="100000"/>
              </a:lnSpc>
              <a:spcBef>
                <a:spcPts val="0"/>
              </a:spcBef>
              <a:spcAft>
                <a:spcPts val="0"/>
              </a:spcAft>
              <a:buSzPts val="800"/>
              <a:buNone/>
              <a:defRPr/>
            </a:lvl4pPr>
            <a:lvl5pPr lvl="4" rtl="0" algn="l">
              <a:lnSpc>
                <a:spcPct val="100000"/>
              </a:lnSpc>
              <a:spcBef>
                <a:spcPts val="0"/>
              </a:spcBef>
              <a:spcAft>
                <a:spcPts val="0"/>
              </a:spcAft>
              <a:buSzPts val="800"/>
              <a:buNone/>
              <a:defRPr/>
            </a:lvl5pPr>
            <a:lvl6pPr lvl="5" rtl="0" algn="l">
              <a:lnSpc>
                <a:spcPct val="100000"/>
              </a:lnSpc>
              <a:spcBef>
                <a:spcPts val="0"/>
              </a:spcBef>
              <a:spcAft>
                <a:spcPts val="0"/>
              </a:spcAft>
              <a:buSzPts val="800"/>
              <a:buNone/>
              <a:defRPr/>
            </a:lvl6pPr>
            <a:lvl7pPr lvl="6" rtl="0" algn="l">
              <a:lnSpc>
                <a:spcPct val="100000"/>
              </a:lnSpc>
              <a:spcBef>
                <a:spcPts val="0"/>
              </a:spcBef>
              <a:spcAft>
                <a:spcPts val="0"/>
              </a:spcAft>
              <a:buSzPts val="800"/>
              <a:buNone/>
              <a:defRPr/>
            </a:lvl7pPr>
            <a:lvl8pPr lvl="7" rtl="0" algn="l">
              <a:lnSpc>
                <a:spcPct val="100000"/>
              </a:lnSpc>
              <a:spcBef>
                <a:spcPts val="0"/>
              </a:spcBef>
              <a:spcAft>
                <a:spcPts val="0"/>
              </a:spcAft>
              <a:buSzPts val="800"/>
              <a:buNone/>
              <a:defRPr/>
            </a:lvl8pPr>
            <a:lvl9pPr lvl="8" rtl="0" algn="l">
              <a:lnSpc>
                <a:spcPct val="100000"/>
              </a:lnSpc>
              <a:spcBef>
                <a:spcPts val="0"/>
              </a:spcBef>
              <a:spcAft>
                <a:spcPts val="0"/>
              </a:spcAft>
              <a:buSzPts val="800"/>
              <a:buNone/>
              <a:defRPr/>
            </a:lvl9pPr>
          </a:lstStyle>
          <a:p/>
        </p:txBody>
      </p:sp>
      <p:sp>
        <p:nvSpPr>
          <p:cNvPr id="62" name="Google Shape;62;p13"/>
          <p:cNvSpPr txBox="1"/>
          <p:nvPr>
            <p:ph idx="12" type="sldNum"/>
          </p:nvPr>
        </p:nvSpPr>
        <p:spPr>
          <a:xfrm>
            <a:off x="8545052" y="4684446"/>
            <a:ext cx="387000" cy="2745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500"/>
              <a:buFont typeface="Arial"/>
              <a:buNone/>
              <a:defRPr b="0" i="0" sz="10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500"/>
              <a:buFont typeface="Arial"/>
              <a:buNone/>
              <a:defRPr b="0" i="0" sz="1000" u="none" cap="none" strike="noStrike">
                <a:solidFill>
                  <a:srgbClr val="000000"/>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500"/>
              <a:buFont typeface="Arial"/>
              <a:buNone/>
              <a:defRPr b="0" i="0" sz="1000" u="none" cap="none" strike="noStrike">
                <a:solidFill>
                  <a:srgbClr val="000000"/>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500"/>
              <a:buFont typeface="Arial"/>
              <a:buNone/>
              <a:defRPr b="0" i="0" sz="1000" u="none" cap="none" strike="noStrike">
                <a:solidFill>
                  <a:srgbClr val="000000"/>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500"/>
              <a:buFont typeface="Arial"/>
              <a:buNone/>
              <a:defRPr b="0" i="0" sz="1000" u="none" cap="none" strike="noStrike">
                <a:solidFill>
                  <a:srgbClr val="000000"/>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500"/>
              <a:buFont typeface="Arial"/>
              <a:buNone/>
              <a:defRPr b="0" i="0" sz="1000" u="none" cap="none" strike="noStrike">
                <a:solidFill>
                  <a:srgbClr val="000000"/>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500"/>
              <a:buFont typeface="Arial"/>
              <a:buNone/>
              <a:defRPr b="0" i="0" sz="1000" u="none" cap="none" strike="noStrike">
                <a:solidFill>
                  <a:srgbClr val="000000"/>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500"/>
              <a:buFont typeface="Arial"/>
              <a:buNone/>
              <a:defRPr b="0" i="0" sz="1000" u="none" cap="none" strike="noStrike">
                <a:solidFill>
                  <a:srgbClr val="000000"/>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500"/>
              <a:buFont typeface="Arial"/>
              <a:buNone/>
              <a:defRPr b="0" i="0" sz="1000" u="none" cap="none" strike="noStrike">
                <a:solidFill>
                  <a:srgbClr val="000000"/>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0" Type="http://schemas.openxmlformats.org/officeDocument/2006/relationships/image" Target="../media/image24.png"/><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19.png"/><Relationship Id="rId5" Type="http://schemas.openxmlformats.org/officeDocument/2006/relationships/image" Target="../media/image6.png"/><Relationship Id="rId6" Type="http://schemas.openxmlformats.org/officeDocument/2006/relationships/image" Target="../media/image17.png"/><Relationship Id="rId7" Type="http://schemas.openxmlformats.org/officeDocument/2006/relationships/image" Target="../media/image13.png"/><Relationship Id="rId8"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comments" Target="../comments/comment4.xml"/><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2.png"/><Relationship Id="rId6" Type="http://schemas.openxmlformats.org/officeDocument/2006/relationships/image" Target="../media/image21.png"/><Relationship Id="rId7"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comments" Target="../comments/comment5.xml"/><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comments" Target="../comments/comment6.xml"/><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comments" Target="../comments/comment7.xml"/><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8.png"/><Relationship Id="rId6"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0.png"/><Relationship Id="rId6" Type="http://schemas.openxmlformats.org/officeDocument/2006/relationships/image" Target="../media/image26.png"/></Relationships>
</file>

<file path=ppt/slides/_rels/slide19.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36.png"/><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comments" Target="../comments/comment8.xml"/><Relationship Id="rId4" Type="http://schemas.openxmlformats.org/officeDocument/2006/relationships/image" Target="../media/image1.png"/><Relationship Id="rId9" Type="http://schemas.openxmlformats.org/officeDocument/2006/relationships/image" Target="../media/image35.png"/><Relationship Id="rId5" Type="http://schemas.openxmlformats.org/officeDocument/2006/relationships/image" Target="../media/image2.png"/><Relationship Id="rId6" Type="http://schemas.openxmlformats.org/officeDocument/2006/relationships/image" Target="../media/image29.png"/><Relationship Id="rId7" Type="http://schemas.openxmlformats.org/officeDocument/2006/relationships/image" Target="../media/image15.png"/><Relationship Id="rId8"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36.png"/><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comments" Target="../comments/comment9.xml"/><Relationship Id="rId4" Type="http://schemas.openxmlformats.org/officeDocument/2006/relationships/image" Target="../media/image1.png"/><Relationship Id="rId9" Type="http://schemas.openxmlformats.org/officeDocument/2006/relationships/image" Target="../media/image35.png"/><Relationship Id="rId5" Type="http://schemas.openxmlformats.org/officeDocument/2006/relationships/image" Target="../media/image2.png"/><Relationship Id="rId6" Type="http://schemas.openxmlformats.org/officeDocument/2006/relationships/image" Target="../media/image29.png"/><Relationship Id="rId7" Type="http://schemas.openxmlformats.org/officeDocument/2006/relationships/image" Target="../media/image15.png"/><Relationship Id="rId8" Type="http://schemas.openxmlformats.org/officeDocument/2006/relationships/image" Target="../media/image33.png"/></Relationships>
</file>

<file path=ppt/slides/_rels/slide21.xml.rels><?xml version="1.0" encoding="UTF-8" standalone="yes"?><Relationships xmlns="http://schemas.openxmlformats.org/package/2006/relationships"><Relationship Id="rId10"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37.png"/><Relationship Id="rId5" Type="http://schemas.openxmlformats.org/officeDocument/2006/relationships/image" Target="../media/image34.png"/><Relationship Id="rId6" Type="http://schemas.openxmlformats.org/officeDocument/2006/relationships/image" Target="../media/image27.png"/><Relationship Id="rId7" Type="http://schemas.openxmlformats.org/officeDocument/2006/relationships/image" Target="../media/image47.png"/><Relationship Id="rId8" Type="http://schemas.openxmlformats.org/officeDocument/2006/relationships/image" Target="../media/image31.png"/></Relationships>
</file>

<file path=ppt/slides/_rels/slide22.xml.rels><?xml version="1.0" encoding="UTF-8" standalone="yes"?><Relationships xmlns="http://schemas.openxmlformats.org/package/2006/relationships"><Relationship Id="rId10"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37.png"/><Relationship Id="rId5" Type="http://schemas.openxmlformats.org/officeDocument/2006/relationships/image" Target="../media/image34.png"/><Relationship Id="rId6" Type="http://schemas.openxmlformats.org/officeDocument/2006/relationships/image" Target="../media/image27.png"/><Relationship Id="rId7" Type="http://schemas.openxmlformats.org/officeDocument/2006/relationships/image" Target="../media/image47.png"/><Relationship Id="rId8"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7.png"/><Relationship Id="rId6" Type="http://schemas.openxmlformats.org/officeDocument/2006/relationships/image" Target="../media/image38.png"/><Relationship Id="rId7"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jp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comments" Target="../comments/comment10.xml"/><Relationship Id="rId4" Type="http://schemas.openxmlformats.org/officeDocument/2006/relationships/image" Target="../media/image4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53.png"/><Relationship Id="rId8"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1.png"/></Relationships>
</file>

<file path=ppt/slides/_rels/slide27.xml.rels><?xml version="1.0" encoding="UTF-8" standalone="yes"?><Relationships xmlns="http://schemas.openxmlformats.org/package/2006/relationships"><Relationship Id="rId10" Type="http://schemas.openxmlformats.org/officeDocument/2006/relationships/image" Target="../media/image46.png"/><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40.png"/><Relationship Id="rId5" Type="http://schemas.openxmlformats.org/officeDocument/2006/relationships/image" Target="../media/image45.png"/><Relationship Id="rId6" Type="http://schemas.openxmlformats.org/officeDocument/2006/relationships/image" Target="../media/image52.png"/><Relationship Id="rId7" Type="http://schemas.openxmlformats.org/officeDocument/2006/relationships/image" Target="../media/image50.png"/><Relationship Id="rId8"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comments" Target="../comments/comment11.xml"/><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2.png"/><Relationship Id="rId6"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0.jpg"/><Relationship Id="rId6" Type="http://schemas.openxmlformats.org/officeDocument/2006/relationships/hyperlink" Target="https://en.wikipedia.org/wiki/Advertis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comments" Target="../comments/comment2.xml"/><Relationship Id="rId4" Type="http://schemas.openxmlformats.org/officeDocument/2006/relationships/image" Target="../media/image1.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comments" Target="../comments/comment3.xml"/><Relationship Id="rId4" Type="http://schemas.openxmlformats.org/officeDocument/2006/relationships/image" Target="../media/image1.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4"/>
          <p:cNvPicPr preferRelativeResize="0"/>
          <p:nvPr/>
        </p:nvPicPr>
        <p:blipFill rotWithShape="1">
          <a:blip r:embed="rId3">
            <a:alphaModFix/>
          </a:blip>
          <a:srcRect b="0" l="0" r="0" t="0"/>
          <a:stretch/>
        </p:blipFill>
        <p:spPr>
          <a:xfrm flipH="1">
            <a:off x="0" y="-4"/>
            <a:ext cx="9144000" cy="5143503"/>
          </a:xfrm>
          <a:prstGeom prst="rect">
            <a:avLst/>
          </a:prstGeom>
          <a:noFill/>
          <a:ln>
            <a:noFill/>
          </a:ln>
        </p:spPr>
      </p:pic>
      <p:pic>
        <p:nvPicPr>
          <p:cNvPr id="68" name="Google Shape;68;p14"/>
          <p:cNvPicPr preferRelativeResize="0"/>
          <p:nvPr/>
        </p:nvPicPr>
        <p:blipFill rotWithShape="1">
          <a:blip r:embed="rId4">
            <a:alphaModFix/>
          </a:blip>
          <a:srcRect b="0" l="50228" r="0" t="0"/>
          <a:stretch/>
        </p:blipFill>
        <p:spPr>
          <a:xfrm>
            <a:off x="69350" y="0"/>
            <a:ext cx="4970875" cy="5143501"/>
          </a:xfrm>
          <a:prstGeom prst="rect">
            <a:avLst/>
          </a:prstGeom>
          <a:noFill/>
          <a:ln>
            <a:noFill/>
          </a:ln>
        </p:spPr>
      </p:pic>
      <p:sp>
        <p:nvSpPr>
          <p:cNvPr id="69" name="Google Shape;69;p14"/>
          <p:cNvSpPr txBox="1"/>
          <p:nvPr>
            <p:ph type="ctrTitle"/>
          </p:nvPr>
        </p:nvSpPr>
        <p:spPr>
          <a:xfrm>
            <a:off x="2796825" y="121775"/>
            <a:ext cx="5325600" cy="1091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MARKET MIX MODELING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23"/>
          <p:cNvPicPr preferRelativeResize="0"/>
          <p:nvPr/>
        </p:nvPicPr>
        <p:blipFill rotWithShape="1">
          <a:blip r:embed="rId3">
            <a:alphaModFix/>
          </a:blip>
          <a:srcRect b="0" l="0" r="0" t="0"/>
          <a:stretch/>
        </p:blipFill>
        <p:spPr>
          <a:xfrm>
            <a:off x="8076677" y="-5374"/>
            <a:ext cx="1055350" cy="790515"/>
          </a:xfrm>
          <a:prstGeom prst="rect">
            <a:avLst/>
          </a:prstGeom>
          <a:noFill/>
          <a:ln>
            <a:noFill/>
          </a:ln>
        </p:spPr>
      </p:pic>
      <p:sp>
        <p:nvSpPr>
          <p:cNvPr id="528" name="Google Shape;528;p23"/>
          <p:cNvSpPr/>
          <p:nvPr/>
        </p:nvSpPr>
        <p:spPr>
          <a:xfrm>
            <a:off x="139775" y="170800"/>
            <a:ext cx="7229100" cy="4356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sz="2400">
                <a:solidFill>
                  <a:srgbClr val="1F887E"/>
                </a:solidFill>
                <a:latin typeface="Montserrat"/>
                <a:ea typeface="Montserrat"/>
                <a:cs typeface="Montserrat"/>
                <a:sym typeface="Montserrat"/>
              </a:rPr>
              <a:t>Trend of Sales &amp; Marketing Spend</a:t>
            </a:r>
            <a:endParaRPr i="0" sz="2700" u="none" cap="none" strike="noStrike">
              <a:solidFill>
                <a:srgbClr val="002060"/>
              </a:solidFill>
            </a:endParaRPr>
          </a:p>
        </p:txBody>
      </p:sp>
      <p:pic>
        <p:nvPicPr>
          <p:cNvPr id="529" name="Google Shape;529;p23"/>
          <p:cNvPicPr preferRelativeResize="0"/>
          <p:nvPr/>
        </p:nvPicPr>
        <p:blipFill rotWithShape="1">
          <a:blip r:embed="rId3">
            <a:alphaModFix/>
          </a:blip>
          <a:srcRect b="0" l="0" r="0" t="0"/>
          <a:stretch/>
        </p:blipFill>
        <p:spPr>
          <a:xfrm rot="10800000">
            <a:off x="-9943" y="4149729"/>
            <a:ext cx="1343975" cy="1006700"/>
          </a:xfrm>
          <a:prstGeom prst="rect">
            <a:avLst/>
          </a:prstGeom>
          <a:noFill/>
          <a:ln>
            <a:noFill/>
          </a:ln>
        </p:spPr>
      </p:pic>
      <p:pic>
        <p:nvPicPr>
          <p:cNvPr id="530" name="Google Shape;530;p23"/>
          <p:cNvPicPr preferRelativeResize="0"/>
          <p:nvPr/>
        </p:nvPicPr>
        <p:blipFill rotWithShape="1">
          <a:blip r:embed="rId4">
            <a:alphaModFix/>
          </a:blip>
          <a:srcRect b="0" l="0" r="0" t="0"/>
          <a:stretch/>
        </p:blipFill>
        <p:spPr>
          <a:xfrm>
            <a:off x="7720672" y="214628"/>
            <a:ext cx="1283517" cy="216123"/>
          </a:xfrm>
          <a:prstGeom prst="rect">
            <a:avLst/>
          </a:prstGeom>
          <a:noFill/>
          <a:ln>
            <a:noFill/>
          </a:ln>
        </p:spPr>
      </p:pic>
      <p:sp>
        <p:nvSpPr>
          <p:cNvPr id="531" name="Google Shape;531;p23"/>
          <p:cNvSpPr/>
          <p:nvPr/>
        </p:nvSpPr>
        <p:spPr>
          <a:xfrm>
            <a:off x="0" y="4882823"/>
            <a:ext cx="9144000" cy="16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Arial"/>
                <a:ea typeface="Arial"/>
                <a:cs typeface="Arial"/>
                <a:sym typeface="Arial"/>
              </a:rPr>
              <a:t>Disclaimer: The information transmitted by this presentation is intended for the person or entity to which it is addressed. This presentation may contain confidential information. Please note that any use or circulation of this presentation is not permitted.</a:t>
            </a:r>
            <a:endParaRPr b="0" i="0" sz="1100" u="none" cap="none" strike="noStrike">
              <a:solidFill>
                <a:srgbClr val="000000"/>
              </a:solidFill>
              <a:latin typeface="Arial"/>
              <a:ea typeface="Arial"/>
              <a:cs typeface="Arial"/>
              <a:sym typeface="Arial"/>
            </a:endParaRPr>
          </a:p>
        </p:txBody>
      </p:sp>
      <p:sp>
        <p:nvSpPr>
          <p:cNvPr id="532" name="Google Shape;532;p23"/>
          <p:cNvSpPr/>
          <p:nvPr/>
        </p:nvSpPr>
        <p:spPr>
          <a:xfrm>
            <a:off x="347633" y="0"/>
            <a:ext cx="986400" cy="93300"/>
          </a:xfrm>
          <a:prstGeom prst="rect">
            <a:avLst/>
          </a:prstGeom>
          <a:solidFill>
            <a:srgbClr val="1F887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2060"/>
              </a:solidFill>
              <a:latin typeface="Calibri"/>
              <a:ea typeface="Calibri"/>
              <a:cs typeface="Calibri"/>
              <a:sym typeface="Calibri"/>
            </a:endParaRPr>
          </a:p>
        </p:txBody>
      </p:sp>
      <p:pic>
        <p:nvPicPr>
          <p:cNvPr id="533" name="Google Shape;533;p23" title="Chart"/>
          <p:cNvPicPr preferRelativeResize="0"/>
          <p:nvPr/>
        </p:nvPicPr>
        <p:blipFill>
          <a:blip r:embed="rId5">
            <a:alphaModFix/>
          </a:blip>
          <a:stretch>
            <a:fillRect/>
          </a:stretch>
        </p:blipFill>
        <p:spPr>
          <a:xfrm>
            <a:off x="7500" y="1405550"/>
            <a:ext cx="2766807" cy="1708500"/>
          </a:xfrm>
          <a:prstGeom prst="rect">
            <a:avLst/>
          </a:prstGeom>
          <a:noFill/>
          <a:ln>
            <a:noFill/>
          </a:ln>
        </p:spPr>
      </p:pic>
      <p:pic>
        <p:nvPicPr>
          <p:cNvPr id="534" name="Google Shape;534;p23" title="Chart"/>
          <p:cNvPicPr preferRelativeResize="0"/>
          <p:nvPr/>
        </p:nvPicPr>
        <p:blipFill>
          <a:blip r:embed="rId6">
            <a:alphaModFix/>
          </a:blip>
          <a:stretch>
            <a:fillRect/>
          </a:stretch>
        </p:blipFill>
        <p:spPr>
          <a:xfrm>
            <a:off x="70912" y="3183350"/>
            <a:ext cx="2639976" cy="1630185"/>
          </a:xfrm>
          <a:prstGeom prst="rect">
            <a:avLst/>
          </a:prstGeom>
          <a:noFill/>
          <a:ln>
            <a:noFill/>
          </a:ln>
        </p:spPr>
      </p:pic>
      <p:pic>
        <p:nvPicPr>
          <p:cNvPr id="535" name="Google Shape;535;p23" title="Chart"/>
          <p:cNvPicPr preferRelativeResize="0"/>
          <p:nvPr/>
        </p:nvPicPr>
        <p:blipFill>
          <a:blip r:embed="rId7">
            <a:alphaModFix/>
          </a:blip>
          <a:stretch>
            <a:fillRect/>
          </a:stretch>
        </p:blipFill>
        <p:spPr>
          <a:xfrm>
            <a:off x="2743788" y="1405564"/>
            <a:ext cx="2766801" cy="1708487"/>
          </a:xfrm>
          <a:prstGeom prst="rect">
            <a:avLst/>
          </a:prstGeom>
          <a:noFill/>
          <a:ln>
            <a:noFill/>
          </a:ln>
        </p:spPr>
      </p:pic>
      <p:pic>
        <p:nvPicPr>
          <p:cNvPr id="536" name="Google Shape;536;p23" title="Chart"/>
          <p:cNvPicPr preferRelativeResize="0"/>
          <p:nvPr/>
        </p:nvPicPr>
        <p:blipFill>
          <a:blip r:embed="rId8">
            <a:alphaModFix/>
          </a:blip>
          <a:stretch>
            <a:fillRect/>
          </a:stretch>
        </p:blipFill>
        <p:spPr>
          <a:xfrm>
            <a:off x="2774300" y="3163025"/>
            <a:ext cx="2705781" cy="1670825"/>
          </a:xfrm>
          <a:prstGeom prst="rect">
            <a:avLst/>
          </a:prstGeom>
          <a:noFill/>
          <a:ln>
            <a:noFill/>
          </a:ln>
        </p:spPr>
      </p:pic>
      <p:pic>
        <p:nvPicPr>
          <p:cNvPr id="537" name="Google Shape;537;p23" title="Chart"/>
          <p:cNvPicPr preferRelativeResize="0"/>
          <p:nvPr/>
        </p:nvPicPr>
        <p:blipFill>
          <a:blip r:embed="rId9">
            <a:alphaModFix/>
          </a:blip>
          <a:stretch>
            <a:fillRect/>
          </a:stretch>
        </p:blipFill>
        <p:spPr>
          <a:xfrm>
            <a:off x="5654325" y="1405562"/>
            <a:ext cx="2705775" cy="1670807"/>
          </a:xfrm>
          <a:prstGeom prst="rect">
            <a:avLst/>
          </a:prstGeom>
          <a:noFill/>
          <a:ln>
            <a:noFill/>
          </a:ln>
        </p:spPr>
      </p:pic>
      <p:pic>
        <p:nvPicPr>
          <p:cNvPr id="538" name="Google Shape;538;p23" title="Chart"/>
          <p:cNvPicPr preferRelativeResize="0"/>
          <p:nvPr/>
        </p:nvPicPr>
        <p:blipFill>
          <a:blip r:embed="rId10">
            <a:alphaModFix/>
          </a:blip>
          <a:stretch>
            <a:fillRect/>
          </a:stretch>
        </p:blipFill>
        <p:spPr>
          <a:xfrm>
            <a:off x="5689275" y="3163026"/>
            <a:ext cx="2705775" cy="1670825"/>
          </a:xfrm>
          <a:prstGeom prst="rect">
            <a:avLst/>
          </a:prstGeom>
          <a:noFill/>
          <a:ln>
            <a:noFill/>
          </a:ln>
        </p:spPr>
      </p:pic>
      <p:sp>
        <p:nvSpPr>
          <p:cNvPr id="539" name="Google Shape;539;p23"/>
          <p:cNvSpPr txBox="1"/>
          <p:nvPr/>
        </p:nvSpPr>
        <p:spPr>
          <a:xfrm>
            <a:off x="347621" y="606400"/>
            <a:ext cx="7601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rPr>
              <a:t>In </a:t>
            </a:r>
            <a:r>
              <a:rPr i="1" lang="en" sz="1100">
                <a:solidFill>
                  <a:schemeClr val="dk1"/>
                </a:solidFill>
              </a:rPr>
              <a:t>2020 the marketing spending was fairly low as compared to 2021 and this translates in the burger sales too. </a:t>
            </a:r>
            <a:endParaRPr i="1" sz="1100">
              <a:solidFill>
                <a:schemeClr val="dk1"/>
              </a:solidFill>
            </a:endParaRPr>
          </a:p>
          <a:p>
            <a:pPr indent="0" lvl="0" marL="0" rtl="0" algn="l">
              <a:spcBef>
                <a:spcPts val="0"/>
              </a:spcBef>
              <a:spcAft>
                <a:spcPts val="0"/>
              </a:spcAft>
              <a:buNone/>
            </a:pPr>
            <a:r>
              <a:t/>
            </a:r>
            <a:endParaRPr i="1" sz="1100">
              <a:solidFill>
                <a:schemeClr val="dk1"/>
              </a:solidFill>
            </a:endParaRPr>
          </a:p>
          <a:p>
            <a:pPr indent="-292100" lvl="0" marL="457200" rtl="0" algn="l">
              <a:spcBef>
                <a:spcPts val="0"/>
              </a:spcBef>
              <a:spcAft>
                <a:spcPts val="0"/>
              </a:spcAft>
              <a:buClr>
                <a:schemeClr val="dk1"/>
              </a:buClr>
              <a:buSzPts val="1000"/>
              <a:buChar char="●"/>
            </a:pPr>
            <a:r>
              <a:rPr i="1" lang="en" sz="1000">
                <a:solidFill>
                  <a:schemeClr val="dk1"/>
                </a:solidFill>
              </a:rPr>
              <a:t>This can be observed as a direct relation to minimum amount of total investment in marketing channel. </a:t>
            </a:r>
            <a:endParaRPr i="1" sz="1000">
              <a:solidFill>
                <a:schemeClr val="dk1"/>
              </a:solidFill>
            </a:endParaRPr>
          </a:p>
          <a:p>
            <a:pPr indent="-292100" lvl="0" marL="457200" rtl="0" algn="l">
              <a:spcBef>
                <a:spcPts val="0"/>
              </a:spcBef>
              <a:spcAft>
                <a:spcPts val="0"/>
              </a:spcAft>
              <a:buClr>
                <a:schemeClr val="dk1"/>
              </a:buClr>
              <a:buSzPts val="1000"/>
              <a:buChar char="●"/>
            </a:pPr>
            <a:r>
              <a:rPr i="1" lang="en" sz="1000">
                <a:solidFill>
                  <a:schemeClr val="dk1"/>
                </a:solidFill>
              </a:rPr>
              <a:t>There is a pattern in the sales of the burger that the sales are cyclic and mostly dipping in the weekend. </a:t>
            </a:r>
            <a:endParaRPr i="1">
              <a:solidFill>
                <a:schemeClr val="dk1"/>
              </a:solidFill>
              <a:latin typeface="Open Sans"/>
              <a:ea typeface="Open Sans"/>
              <a:cs typeface="Open Sans"/>
              <a:sym typeface="Open Sans"/>
            </a:endParaRPr>
          </a:p>
        </p:txBody>
      </p:sp>
    </p:spTree>
  </p:cSld>
  <p:clrMapOvr>
    <a:masterClrMapping/>
  </p:clrMapOvr>
  <mc:AlternateContent>
    <mc:Choice Requires="p14">
      <p:transition spd="slow" p14:dur="1300">
        <p:fade thruBlk="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24"/>
          <p:cNvPicPr preferRelativeResize="0"/>
          <p:nvPr/>
        </p:nvPicPr>
        <p:blipFill rotWithShape="1">
          <a:blip r:embed="rId4">
            <a:alphaModFix/>
          </a:blip>
          <a:srcRect b="0" l="0" r="0" t="0"/>
          <a:stretch/>
        </p:blipFill>
        <p:spPr>
          <a:xfrm>
            <a:off x="8076677" y="-5374"/>
            <a:ext cx="1055350" cy="790515"/>
          </a:xfrm>
          <a:prstGeom prst="rect">
            <a:avLst/>
          </a:prstGeom>
          <a:noFill/>
          <a:ln>
            <a:noFill/>
          </a:ln>
        </p:spPr>
      </p:pic>
      <p:sp>
        <p:nvSpPr>
          <p:cNvPr id="546" name="Google Shape;546;p24"/>
          <p:cNvSpPr/>
          <p:nvPr/>
        </p:nvSpPr>
        <p:spPr>
          <a:xfrm>
            <a:off x="139771" y="170800"/>
            <a:ext cx="7134000" cy="4356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990"/>
              <a:buFont typeface="Arial"/>
              <a:buNone/>
            </a:pPr>
            <a:r>
              <a:rPr lang="en" sz="2400">
                <a:solidFill>
                  <a:srgbClr val="1F887E"/>
                </a:solidFill>
                <a:latin typeface="Montserrat"/>
                <a:ea typeface="Montserrat"/>
                <a:cs typeface="Montserrat"/>
                <a:sym typeface="Montserrat"/>
              </a:rPr>
              <a:t>Annual </a:t>
            </a:r>
            <a:r>
              <a:rPr lang="en" sz="2400">
                <a:solidFill>
                  <a:srgbClr val="1F887E"/>
                </a:solidFill>
                <a:latin typeface="Montserrat"/>
                <a:ea typeface="Montserrat"/>
                <a:cs typeface="Montserrat"/>
                <a:sym typeface="Montserrat"/>
              </a:rPr>
              <a:t>Distribution of the Marketing Spend			</a:t>
            </a:r>
            <a:endParaRPr sz="2400">
              <a:solidFill>
                <a:srgbClr val="1F887E"/>
              </a:solidFill>
              <a:latin typeface="Montserrat"/>
              <a:ea typeface="Montserrat"/>
              <a:cs typeface="Montserrat"/>
              <a:sym typeface="Montserrat"/>
            </a:endParaRPr>
          </a:p>
          <a:p>
            <a:pPr indent="0" lvl="0" marL="38100" marR="0" rtl="0" algn="l">
              <a:lnSpc>
                <a:spcPct val="100000"/>
              </a:lnSpc>
              <a:spcBef>
                <a:spcPts val="0"/>
              </a:spcBef>
              <a:spcAft>
                <a:spcPts val="0"/>
              </a:spcAft>
              <a:buClr>
                <a:srgbClr val="000000"/>
              </a:buClr>
              <a:buSzPts val="2700"/>
              <a:buFont typeface="Arial"/>
              <a:buNone/>
            </a:pPr>
            <a:r>
              <a:t/>
            </a:r>
            <a:endParaRPr sz="2400">
              <a:solidFill>
                <a:srgbClr val="1F887E"/>
              </a:solidFill>
              <a:latin typeface="Montserrat"/>
              <a:ea typeface="Montserrat"/>
              <a:cs typeface="Montserrat"/>
              <a:sym typeface="Montserrat"/>
            </a:endParaRPr>
          </a:p>
        </p:txBody>
      </p:sp>
      <p:pic>
        <p:nvPicPr>
          <p:cNvPr id="547" name="Google Shape;547;p24"/>
          <p:cNvPicPr preferRelativeResize="0"/>
          <p:nvPr/>
        </p:nvPicPr>
        <p:blipFill rotWithShape="1">
          <a:blip r:embed="rId4">
            <a:alphaModFix/>
          </a:blip>
          <a:srcRect b="0" l="0" r="0" t="0"/>
          <a:stretch/>
        </p:blipFill>
        <p:spPr>
          <a:xfrm rot="10800000">
            <a:off x="-9943" y="4149729"/>
            <a:ext cx="1343975" cy="1006700"/>
          </a:xfrm>
          <a:prstGeom prst="rect">
            <a:avLst/>
          </a:prstGeom>
          <a:noFill/>
          <a:ln>
            <a:noFill/>
          </a:ln>
        </p:spPr>
      </p:pic>
      <p:pic>
        <p:nvPicPr>
          <p:cNvPr id="548" name="Google Shape;548;p24"/>
          <p:cNvPicPr preferRelativeResize="0"/>
          <p:nvPr/>
        </p:nvPicPr>
        <p:blipFill rotWithShape="1">
          <a:blip r:embed="rId5">
            <a:alphaModFix/>
          </a:blip>
          <a:srcRect b="0" l="0" r="0" t="0"/>
          <a:stretch/>
        </p:blipFill>
        <p:spPr>
          <a:xfrm>
            <a:off x="7720672" y="214628"/>
            <a:ext cx="1283517" cy="216123"/>
          </a:xfrm>
          <a:prstGeom prst="rect">
            <a:avLst/>
          </a:prstGeom>
          <a:noFill/>
          <a:ln>
            <a:noFill/>
          </a:ln>
        </p:spPr>
      </p:pic>
      <p:sp>
        <p:nvSpPr>
          <p:cNvPr id="549" name="Google Shape;549;p24"/>
          <p:cNvSpPr/>
          <p:nvPr/>
        </p:nvSpPr>
        <p:spPr>
          <a:xfrm>
            <a:off x="0" y="4882823"/>
            <a:ext cx="9144000" cy="16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Arial"/>
                <a:ea typeface="Arial"/>
                <a:cs typeface="Arial"/>
                <a:sym typeface="Arial"/>
              </a:rPr>
              <a:t>Disclaimer: The information transmitted by this presentation is intended for the person or entity to which it is addressed. This presentation may contain confidential information. Please note that any use or circulation of this presentation is not permitted.</a:t>
            </a:r>
            <a:endParaRPr b="0" i="0" sz="1100" u="none" cap="none" strike="noStrike">
              <a:solidFill>
                <a:srgbClr val="000000"/>
              </a:solidFill>
              <a:latin typeface="Arial"/>
              <a:ea typeface="Arial"/>
              <a:cs typeface="Arial"/>
              <a:sym typeface="Arial"/>
            </a:endParaRPr>
          </a:p>
        </p:txBody>
      </p:sp>
      <p:sp>
        <p:nvSpPr>
          <p:cNvPr id="550" name="Google Shape;550;p24"/>
          <p:cNvSpPr/>
          <p:nvPr/>
        </p:nvSpPr>
        <p:spPr>
          <a:xfrm>
            <a:off x="347633" y="0"/>
            <a:ext cx="986400" cy="93300"/>
          </a:xfrm>
          <a:prstGeom prst="rect">
            <a:avLst/>
          </a:prstGeom>
          <a:solidFill>
            <a:srgbClr val="1F887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2060"/>
              </a:solidFill>
              <a:latin typeface="Calibri"/>
              <a:ea typeface="Calibri"/>
              <a:cs typeface="Calibri"/>
              <a:sym typeface="Calibri"/>
            </a:endParaRPr>
          </a:p>
        </p:txBody>
      </p:sp>
      <p:sp>
        <p:nvSpPr>
          <p:cNvPr id="551" name="Google Shape;551;p24"/>
          <p:cNvSpPr txBox="1"/>
          <p:nvPr/>
        </p:nvSpPr>
        <p:spPr>
          <a:xfrm>
            <a:off x="208450" y="683900"/>
            <a:ext cx="8580600" cy="738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Open Sans"/>
              <a:buChar char="-"/>
            </a:pPr>
            <a:r>
              <a:rPr i="1" lang="en" sz="1200">
                <a:latin typeface="Open Sans"/>
                <a:ea typeface="Open Sans"/>
                <a:cs typeface="Open Sans"/>
                <a:sym typeface="Open Sans"/>
              </a:rPr>
              <a:t>The channels witnessed a surge in </a:t>
            </a:r>
            <a:r>
              <a:rPr i="1" lang="en" sz="1200">
                <a:latin typeface="Open Sans"/>
                <a:ea typeface="Open Sans"/>
                <a:cs typeface="Open Sans"/>
                <a:sym typeface="Open Sans"/>
              </a:rPr>
              <a:t>spending with Google and Bing leading with 1200% Increase, this </a:t>
            </a:r>
            <a:r>
              <a:rPr i="1" lang="en" sz="1200">
                <a:latin typeface="Open Sans"/>
                <a:ea typeface="Open Sans"/>
                <a:cs typeface="Open Sans"/>
                <a:sym typeface="Open Sans"/>
              </a:rPr>
              <a:t>extravagant</a:t>
            </a:r>
            <a:r>
              <a:rPr i="1" lang="en" sz="1200">
                <a:latin typeface="Open Sans"/>
                <a:ea typeface="Open Sans"/>
                <a:cs typeface="Open Sans"/>
                <a:sym typeface="Open Sans"/>
              </a:rPr>
              <a:t> spend tapered to 69 &amp; 126 percent respectively.. </a:t>
            </a:r>
            <a:endParaRPr i="1"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i="1" lang="en" sz="1200">
                <a:latin typeface="Open Sans"/>
                <a:ea typeface="Open Sans"/>
                <a:cs typeface="Open Sans"/>
                <a:sym typeface="Open Sans"/>
              </a:rPr>
              <a:t>Instagram has been a laggard in budget allocation.</a:t>
            </a:r>
            <a:endParaRPr>
              <a:latin typeface="Open Sans"/>
              <a:ea typeface="Open Sans"/>
              <a:cs typeface="Open Sans"/>
              <a:sym typeface="Open Sans"/>
            </a:endParaRPr>
          </a:p>
        </p:txBody>
      </p:sp>
      <p:pic>
        <p:nvPicPr>
          <p:cNvPr id="552" name="Google Shape;552;p24" title="Chart"/>
          <p:cNvPicPr preferRelativeResize="0"/>
          <p:nvPr/>
        </p:nvPicPr>
        <p:blipFill>
          <a:blip r:embed="rId6">
            <a:alphaModFix/>
          </a:blip>
          <a:stretch>
            <a:fillRect/>
          </a:stretch>
        </p:blipFill>
        <p:spPr>
          <a:xfrm>
            <a:off x="692050" y="3569450"/>
            <a:ext cx="7613400" cy="1486150"/>
          </a:xfrm>
          <a:prstGeom prst="rect">
            <a:avLst/>
          </a:prstGeom>
          <a:noFill/>
          <a:ln>
            <a:noFill/>
          </a:ln>
        </p:spPr>
      </p:pic>
      <p:pic>
        <p:nvPicPr>
          <p:cNvPr id="553" name="Google Shape;553;p24" title="Chart"/>
          <p:cNvPicPr preferRelativeResize="0"/>
          <p:nvPr/>
        </p:nvPicPr>
        <p:blipFill>
          <a:blip r:embed="rId7">
            <a:alphaModFix/>
          </a:blip>
          <a:stretch>
            <a:fillRect/>
          </a:stretch>
        </p:blipFill>
        <p:spPr>
          <a:xfrm>
            <a:off x="528500" y="1679901"/>
            <a:ext cx="8475699" cy="1783703"/>
          </a:xfrm>
          <a:prstGeom prst="rect">
            <a:avLst/>
          </a:prstGeom>
          <a:noFill/>
          <a:ln>
            <a:noFill/>
          </a:ln>
        </p:spPr>
      </p:pic>
    </p:spTree>
  </p:cSld>
  <p:clrMapOvr>
    <a:masterClrMapping/>
  </p:clrMapOvr>
  <mc:AlternateContent>
    <mc:Choice Requires="p14">
      <p:transition spd="slow" p14:dur="1300">
        <p:fade thruBlk="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p25"/>
          <p:cNvPicPr preferRelativeResize="0"/>
          <p:nvPr/>
        </p:nvPicPr>
        <p:blipFill rotWithShape="1">
          <a:blip r:embed="rId3">
            <a:alphaModFix/>
          </a:blip>
          <a:srcRect b="0" l="0" r="0" t="0"/>
          <a:stretch/>
        </p:blipFill>
        <p:spPr>
          <a:xfrm>
            <a:off x="8076677" y="-5374"/>
            <a:ext cx="1055350" cy="790515"/>
          </a:xfrm>
          <a:prstGeom prst="rect">
            <a:avLst/>
          </a:prstGeom>
          <a:noFill/>
          <a:ln>
            <a:noFill/>
          </a:ln>
        </p:spPr>
      </p:pic>
      <p:pic>
        <p:nvPicPr>
          <p:cNvPr id="560" name="Google Shape;560;p25"/>
          <p:cNvPicPr preferRelativeResize="0"/>
          <p:nvPr/>
        </p:nvPicPr>
        <p:blipFill rotWithShape="1">
          <a:blip r:embed="rId3">
            <a:alphaModFix/>
          </a:blip>
          <a:srcRect b="0" l="0" r="0" t="0"/>
          <a:stretch/>
        </p:blipFill>
        <p:spPr>
          <a:xfrm rot="10800000">
            <a:off x="-9943" y="4149729"/>
            <a:ext cx="1343975" cy="1006700"/>
          </a:xfrm>
          <a:prstGeom prst="rect">
            <a:avLst/>
          </a:prstGeom>
          <a:noFill/>
          <a:ln>
            <a:noFill/>
          </a:ln>
        </p:spPr>
      </p:pic>
      <p:pic>
        <p:nvPicPr>
          <p:cNvPr id="561" name="Google Shape;561;p25"/>
          <p:cNvPicPr preferRelativeResize="0"/>
          <p:nvPr/>
        </p:nvPicPr>
        <p:blipFill rotWithShape="1">
          <a:blip r:embed="rId4">
            <a:alphaModFix/>
          </a:blip>
          <a:srcRect b="0" l="0" r="0" t="0"/>
          <a:stretch/>
        </p:blipFill>
        <p:spPr>
          <a:xfrm>
            <a:off x="7720672" y="214628"/>
            <a:ext cx="1283517" cy="216123"/>
          </a:xfrm>
          <a:prstGeom prst="rect">
            <a:avLst/>
          </a:prstGeom>
          <a:noFill/>
          <a:ln>
            <a:noFill/>
          </a:ln>
        </p:spPr>
      </p:pic>
      <p:sp>
        <p:nvSpPr>
          <p:cNvPr id="562" name="Google Shape;562;p25"/>
          <p:cNvSpPr/>
          <p:nvPr/>
        </p:nvSpPr>
        <p:spPr>
          <a:xfrm>
            <a:off x="0" y="4882823"/>
            <a:ext cx="9144000" cy="16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Arial"/>
                <a:ea typeface="Arial"/>
                <a:cs typeface="Arial"/>
                <a:sym typeface="Arial"/>
              </a:rPr>
              <a:t>Disclaimer: The information transmitted by this presentation is intended for the person or entity to which it is addressed. This presentation may contain confidential information. Please note that any use or circulation of this presentation is not permitted.</a:t>
            </a:r>
            <a:endParaRPr b="0" i="0" sz="1100" u="none" cap="none" strike="noStrike">
              <a:solidFill>
                <a:srgbClr val="000000"/>
              </a:solidFill>
              <a:latin typeface="Arial"/>
              <a:ea typeface="Arial"/>
              <a:cs typeface="Arial"/>
              <a:sym typeface="Arial"/>
            </a:endParaRPr>
          </a:p>
        </p:txBody>
      </p:sp>
      <p:sp>
        <p:nvSpPr>
          <p:cNvPr id="563" name="Google Shape;563;p25"/>
          <p:cNvSpPr/>
          <p:nvPr/>
        </p:nvSpPr>
        <p:spPr>
          <a:xfrm>
            <a:off x="347633" y="0"/>
            <a:ext cx="986400" cy="93300"/>
          </a:xfrm>
          <a:prstGeom prst="rect">
            <a:avLst/>
          </a:prstGeom>
          <a:solidFill>
            <a:srgbClr val="1D7E7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2060"/>
              </a:solidFill>
              <a:latin typeface="Calibri"/>
              <a:ea typeface="Calibri"/>
              <a:cs typeface="Calibri"/>
              <a:sym typeface="Calibri"/>
            </a:endParaRPr>
          </a:p>
        </p:txBody>
      </p:sp>
      <p:sp>
        <p:nvSpPr>
          <p:cNvPr id="564" name="Google Shape;564;p25"/>
          <p:cNvSpPr txBox="1"/>
          <p:nvPr>
            <p:ph type="title"/>
          </p:nvPr>
        </p:nvSpPr>
        <p:spPr>
          <a:xfrm>
            <a:off x="126575" y="156488"/>
            <a:ext cx="9052200" cy="466800"/>
          </a:xfrm>
          <a:prstGeom prst="rect">
            <a:avLst/>
          </a:prstGeom>
        </p:spPr>
        <p:txBody>
          <a:bodyPr anchorCtr="0" anchor="t" bIns="0" lIns="0" spcFirstLastPara="1" rIns="0" wrap="square" tIns="0">
            <a:noAutofit/>
          </a:bodyPr>
          <a:lstStyle/>
          <a:p>
            <a:pPr indent="0" lvl="0" marL="38100" marR="0" rtl="0" algn="l">
              <a:lnSpc>
                <a:spcPct val="100000"/>
              </a:lnSpc>
              <a:spcBef>
                <a:spcPts val="0"/>
              </a:spcBef>
              <a:spcAft>
                <a:spcPts val="0"/>
              </a:spcAft>
              <a:buClr>
                <a:srgbClr val="000000"/>
              </a:buClr>
              <a:buSzPts val="2700"/>
              <a:buFont typeface="Arial"/>
              <a:buNone/>
            </a:pPr>
            <a:r>
              <a:rPr b="0" lang="en">
                <a:solidFill>
                  <a:srgbClr val="1F887E"/>
                </a:solidFill>
                <a:latin typeface="Montserrat"/>
                <a:ea typeface="Montserrat"/>
                <a:cs typeface="Montserrat"/>
                <a:sym typeface="Montserrat"/>
              </a:rPr>
              <a:t>Sales c</a:t>
            </a:r>
            <a:r>
              <a:rPr b="0" lang="en">
                <a:solidFill>
                  <a:srgbClr val="1F887E"/>
                </a:solidFill>
                <a:latin typeface="Montserrat"/>
                <a:ea typeface="Montserrat"/>
                <a:cs typeface="Montserrat"/>
                <a:sym typeface="Montserrat"/>
              </a:rPr>
              <a:t>orrelation with the Marketing spends</a:t>
            </a:r>
            <a:endParaRPr b="0" u="sng">
              <a:solidFill>
                <a:schemeClr val="hlink"/>
              </a:solidFill>
            </a:endParaRPr>
          </a:p>
        </p:txBody>
      </p:sp>
      <p:grpSp>
        <p:nvGrpSpPr>
          <p:cNvPr id="565" name="Google Shape;565;p25"/>
          <p:cNvGrpSpPr/>
          <p:nvPr/>
        </p:nvGrpSpPr>
        <p:grpSpPr>
          <a:xfrm>
            <a:off x="3121243" y="785150"/>
            <a:ext cx="2901514" cy="3913800"/>
            <a:chOff x="6026293" y="935913"/>
            <a:chExt cx="2901514" cy="3913800"/>
          </a:xfrm>
        </p:grpSpPr>
        <p:grpSp>
          <p:nvGrpSpPr>
            <p:cNvPr id="566" name="Google Shape;566;p25"/>
            <p:cNvGrpSpPr/>
            <p:nvPr/>
          </p:nvGrpSpPr>
          <p:grpSpPr>
            <a:xfrm>
              <a:off x="6026293" y="935913"/>
              <a:ext cx="2901514" cy="3175846"/>
              <a:chOff x="6087400" y="1321387"/>
              <a:chExt cx="3160690" cy="3365313"/>
            </a:xfrm>
          </p:grpSpPr>
          <p:pic>
            <p:nvPicPr>
              <p:cNvPr id="567" name="Google Shape;567;p25"/>
              <p:cNvPicPr preferRelativeResize="0"/>
              <p:nvPr/>
            </p:nvPicPr>
            <p:blipFill>
              <a:blip r:embed="rId5">
                <a:alphaModFix/>
              </a:blip>
              <a:stretch>
                <a:fillRect/>
              </a:stretch>
            </p:blipFill>
            <p:spPr>
              <a:xfrm>
                <a:off x="6087400" y="1587650"/>
                <a:ext cx="3056600" cy="3099050"/>
              </a:xfrm>
              <a:prstGeom prst="rect">
                <a:avLst/>
              </a:prstGeom>
              <a:noFill/>
              <a:ln>
                <a:noFill/>
              </a:ln>
            </p:spPr>
          </p:pic>
          <p:sp>
            <p:nvSpPr>
              <p:cNvPr id="568" name="Google Shape;568;p25"/>
              <p:cNvSpPr txBox="1"/>
              <p:nvPr/>
            </p:nvSpPr>
            <p:spPr>
              <a:xfrm>
                <a:off x="6617390" y="1321387"/>
                <a:ext cx="2630700" cy="37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Heat Map of 2021 Onwards</a:t>
                </a:r>
                <a:endParaRPr sz="1100">
                  <a:latin typeface="Open Sans"/>
                  <a:ea typeface="Open Sans"/>
                  <a:cs typeface="Open Sans"/>
                  <a:sym typeface="Open Sans"/>
                </a:endParaRPr>
              </a:p>
            </p:txBody>
          </p:sp>
        </p:grpSp>
        <p:sp>
          <p:nvSpPr>
            <p:cNvPr id="569" name="Google Shape;569;p25"/>
            <p:cNvSpPr txBox="1"/>
            <p:nvPr/>
          </p:nvSpPr>
          <p:spPr>
            <a:xfrm>
              <a:off x="6125025" y="4295613"/>
              <a:ext cx="2608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a:ea typeface="Open Sans"/>
                  <a:cs typeface="Open Sans"/>
                  <a:sym typeface="Open Sans"/>
                </a:rPr>
                <a:t>2021-2022 Burger Sales had relatively moderate correlation wrt 2020 and very low with Bing &amp; Pintrest channels</a:t>
              </a:r>
              <a:endParaRPr sz="800">
                <a:latin typeface="Open Sans"/>
                <a:ea typeface="Open Sans"/>
                <a:cs typeface="Open Sans"/>
                <a:sym typeface="Open Sans"/>
              </a:endParaRPr>
            </a:p>
          </p:txBody>
        </p:sp>
        <p:sp>
          <p:nvSpPr>
            <p:cNvPr id="570" name="Google Shape;570;p25"/>
            <p:cNvSpPr/>
            <p:nvPr/>
          </p:nvSpPr>
          <p:spPr>
            <a:xfrm>
              <a:off x="6702200" y="2087375"/>
              <a:ext cx="190500" cy="2511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5"/>
            <p:cNvSpPr/>
            <p:nvPr/>
          </p:nvSpPr>
          <p:spPr>
            <a:xfrm>
              <a:off x="7339500" y="1243975"/>
              <a:ext cx="190500" cy="2892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25"/>
          <p:cNvGrpSpPr/>
          <p:nvPr/>
        </p:nvGrpSpPr>
        <p:grpSpPr>
          <a:xfrm>
            <a:off x="6340500" y="785143"/>
            <a:ext cx="2663696" cy="3913870"/>
            <a:chOff x="126575" y="850868"/>
            <a:chExt cx="2663696" cy="3913870"/>
          </a:xfrm>
        </p:grpSpPr>
        <p:pic>
          <p:nvPicPr>
            <p:cNvPr id="573" name="Google Shape;573;p25"/>
            <p:cNvPicPr preferRelativeResize="0"/>
            <p:nvPr/>
          </p:nvPicPr>
          <p:blipFill>
            <a:blip r:embed="rId6">
              <a:alphaModFix/>
            </a:blip>
            <a:stretch>
              <a:fillRect/>
            </a:stretch>
          </p:blipFill>
          <p:spPr>
            <a:xfrm>
              <a:off x="126575" y="1157575"/>
              <a:ext cx="2663696" cy="2869242"/>
            </a:xfrm>
            <a:prstGeom prst="rect">
              <a:avLst/>
            </a:prstGeom>
            <a:noFill/>
            <a:ln>
              <a:noFill/>
            </a:ln>
          </p:spPr>
        </p:pic>
        <p:sp>
          <p:nvSpPr>
            <p:cNvPr id="574" name="Google Shape;574;p25"/>
            <p:cNvSpPr txBox="1"/>
            <p:nvPr/>
          </p:nvSpPr>
          <p:spPr>
            <a:xfrm>
              <a:off x="466471" y="850868"/>
              <a:ext cx="2323788" cy="353963"/>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Open Sans"/>
                  <a:ea typeface="Open Sans"/>
                  <a:cs typeface="Open Sans"/>
                  <a:sym typeface="Open Sans"/>
                </a:rPr>
                <a:t>Heat Map of Entire Data</a:t>
              </a:r>
              <a:endParaRPr sz="1100">
                <a:latin typeface="Open Sans"/>
                <a:ea typeface="Open Sans"/>
                <a:cs typeface="Open Sans"/>
                <a:sym typeface="Open Sans"/>
              </a:endParaRPr>
            </a:p>
          </p:txBody>
        </p:sp>
        <p:sp>
          <p:nvSpPr>
            <p:cNvPr id="575" name="Google Shape;575;p25"/>
            <p:cNvSpPr txBox="1"/>
            <p:nvPr/>
          </p:nvSpPr>
          <p:spPr>
            <a:xfrm>
              <a:off x="154163" y="4210638"/>
              <a:ext cx="2608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a:ea typeface="Open Sans"/>
                  <a:cs typeface="Open Sans"/>
                  <a:sym typeface="Open Sans"/>
                </a:rPr>
                <a:t>We notice that Burger Sales have medium ~0.5 correlation with Instagram, Bing and Facebook and higher correlation with google. </a:t>
              </a:r>
              <a:endParaRPr sz="800">
                <a:latin typeface="Open Sans"/>
                <a:ea typeface="Open Sans"/>
                <a:cs typeface="Open Sans"/>
                <a:sym typeface="Open Sans"/>
              </a:endParaRPr>
            </a:p>
          </p:txBody>
        </p:sp>
        <p:sp>
          <p:nvSpPr>
            <p:cNvPr id="576" name="Google Shape;576;p25"/>
            <p:cNvSpPr/>
            <p:nvPr/>
          </p:nvSpPr>
          <p:spPr>
            <a:xfrm>
              <a:off x="1721500" y="1205875"/>
              <a:ext cx="252900" cy="2892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5"/>
            <p:cNvSpPr/>
            <p:nvPr/>
          </p:nvSpPr>
          <p:spPr>
            <a:xfrm>
              <a:off x="566800" y="2705650"/>
              <a:ext cx="190500" cy="2892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25"/>
          <p:cNvGrpSpPr/>
          <p:nvPr/>
        </p:nvGrpSpPr>
        <p:grpSpPr>
          <a:xfrm>
            <a:off x="126571" y="785161"/>
            <a:ext cx="2967924" cy="3919464"/>
            <a:chOff x="2790496" y="889036"/>
            <a:chExt cx="2967924" cy="3919464"/>
          </a:xfrm>
        </p:grpSpPr>
        <p:grpSp>
          <p:nvGrpSpPr>
            <p:cNvPr id="579" name="Google Shape;579;p25"/>
            <p:cNvGrpSpPr/>
            <p:nvPr/>
          </p:nvGrpSpPr>
          <p:grpSpPr>
            <a:xfrm>
              <a:off x="2790496" y="889036"/>
              <a:ext cx="2967924" cy="3919464"/>
              <a:chOff x="2790496" y="889036"/>
              <a:chExt cx="2967924" cy="3919464"/>
            </a:xfrm>
          </p:grpSpPr>
          <p:grpSp>
            <p:nvGrpSpPr>
              <p:cNvPr id="580" name="Google Shape;580;p25"/>
              <p:cNvGrpSpPr/>
              <p:nvPr/>
            </p:nvGrpSpPr>
            <p:grpSpPr>
              <a:xfrm>
                <a:off x="2790496" y="889036"/>
                <a:ext cx="2967924" cy="3365219"/>
                <a:chOff x="2871750" y="1321375"/>
                <a:chExt cx="3279112" cy="3530444"/>
              </a:xfrm>
            </p:grpSpPr>
            <p:pic>
              <p:nvPicPr>
                <p:cNvPr id="581" name="Google Shape;581;p25"/>
                <p:cNvPicPr preferRelativeResize="0"/>
                <p:nvPr/>
              </p:nvPicPr>
              <p:blipFill>
                <a:blip r:embed="rId7">
                  <a:alphaModFix/>
                </a:blip>
                <a:stretch>
                  <a:fillRect/>
                </a:stretch>
              </p:blipFill>
              <p:spPr>
                <a:xfrm>
                  <a:off x="2871750" y="1587650"/>
                  <a:ext cx="3279112" cy="3264169"/>
                </a:xfrm>
                <a:prstGeom prst="rect">
                  <a:avLst/>
                </a:prstGeom>
                <a:noFill/>
                <a:ln>
                  <a:noFill/>
                </a:ln>
              </p:spPr>
            </p:pic>
            <p:sp>
              <p:nvSpPr>
                <p:cNvPr id="582" name="Google Shape;582;p25"/>
                <p:cNvSpPr txBox="1"/>
                <p:nvPr/>
              </p:nvSpPr>
              <p:spPr>
                <a:xfrm>
                  <a:off x="3378600" y="1321375"/>
                  <a:ext cx="2386800" cy="37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Open Sans"/>
                      <a:ea typeface="Open Sans"/>
                      <a:cs typeface="Open Sans"/>
                      <a:sym typeface="Open Sans"/>
                    </a:rPr>
                    <a:t>Heat Map of 2020 </a:t>
                  </a:r>
                  <a:endParaRPr sz="1100">
                    <a:latin typeface="Open Sans"/>
                    <a:ea typeface="Open Sans"/>
                    <a:cs typeface="Open Sans"/>
                    <a:sym typeface="Open Sans"/>
                  </a:endParaRPr>
                </a:p>
              </p:txBody>
            </p:sp>
          </p:grpSp>
          <p:sp>
            <p:nvSpPr>
              <p:cNvPr id="583" name="Google Shape;583;p25"/>
              <p:cNvSpPr txBox="1"/>
              <p:nvPr/>
            </p:nvSpPr>
            <p:spPr>
              <a:xfrm>
                <a:off x="2854125" y="4254400"/>
                <a:ext cx="2608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a:ea typeface="Open Sans"/>
                    <a:cs typeface="Open Sans"/>
                    <a:sym typeface="Open Sans"/>
                  </a:rPr>
                  <a:t>In</a:t>
                </a:r>
                <a:r>
                  <a:rPr lang="en" sz="800">
                    <a:latin typeface="Open Sans"/>
                    <a:ea typeface="Open Sans"/>
                    <a:cs typeface="Open Sans"/>
                    <a:sym typeface="Open Sans"/>
                  </a:rPr>
                  <a:t> 2020 Burger Sales had negative </a:t>
                </a:r>
                <a:r>
                  <a:rPr lang="en" sz="800">
                    <a:latin typeface="Open Sans"/>
                    <a:ea typeface="Open Sans"/>
                    <a:cs typeface="Open Sans"/>
                    <a:sym typeface="Open Sans"/>
                  </a:rPr>
                  <a:t>correlation</a:t>
                </a:r>
                <a:r>
                  <a:rPr lang="en" sz="800">
                    <a:latin typeface="Open Sans"/>
                    <a:ea typeface="Open Sans"/>
                    <a:cs typeface="Open Sans"/>
                    <a:sym typeface="Open Sans"/>
                  </a:rPr>
                  <a:t> with facebook (-0.2) and relatively low with the rest of channels</a:t>
                </a:r>
                <a:endParaRPr sz="800">
                  <a:latin typeface="Open Sans"/>
                  <a:ea typeface="Open Sans"/>
                  <a:cs typeface="Open Sans"/>
                  <a:sym typeface="Open Sans"/>
                </a:endParaRPr>
              </a:p>
            </p:txBody>
          </p:sp>
          <p:sp>
            <p:nvSpPr>
              <p:cNvPr id="584" name="Google Shape;584;p25"/>
              <p:cNvSpPr/>
              <p:nvPr/>
            </p:nvSpPr>
            <p:spPr>
              <a:xfrm>
                <a:off x="4381500" y="1243975"/>
                <a:ext cx="190500" cy="2511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 name="Google Shape;585;p25"/>
            <p:cNvSpPr/>
            <p:nvPr/>
          </p:nvSpPr>
          <p:spPr>
            <a:xfrm>
              <a:off x="3481025" y="2398301"/>
              <a:ext cx="190500" cy="2511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 name="Google Shape;586;p25"/>
          <p:cNvSpPr/>
          <p:nvPr/>
        </p:nvSpPr>
        <p:spPr>
          <a:xfrm>
            <a:off x="131875" y="2901450"/>
            <a:ext cx="770400" cy="52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7" name="Google Shape;587;p25"/>
          <p:cNvCxnSpPr/>
          <p:nvPr/>
        </p:nvCxnSpPr>
        <p:spPr>
          <a:xfrm flipH="1">
            <a:off x="3069300" y="731350"/>
            <a:ext cx="24000" cy="3608700"/>
          </a:xfrm>
          <a:prstGeom prst="straightConnector1">
            <a:avLst/>
          </a:prstGeom>
          <a:noFill/>
          <a:ln cap="flat" cmpd="sng" w="19050">
            <a:solidFill>
              <a:srgbClr val="C2C2C2"/>
            </a:solidFill>
            <a:prstDash val="solid"/>
            <a:round/>
            <a:headEnd len="med" w="med" type="none"/>
            <a:tailEnd len="med" w="med" type="none"/>
          </a:ln>
        </p:spPr>
      </p:cxnSp>
      <p:cxnSp>
        <p:nvCxnSpPr>
          <p:cNvPr id="588" name="Google Shape;588;p25"/>
          <p:cNvCxnSpPr/>
          <p:nvPr/>
        </p:nvCxnSpPr>
        <p:spPr>
          <a:xfrm>
            <a:off x="6174600" y="743350"/>
            <a:ext cx="12000" cy="3572700"/>
          </a:xfrm>
          <a:prstGeom prst="straightConnector1">
            <a:avLst/>
          </a:prstGeom>
          <a:noFill/>
          <a:ln cap="flat" cmpd="sng" w="19050">
            <a:solidFill>
              <a:srgbClr val="C2C2C2"/>
            </a:solidFill>
            <a:prstDash val="solid"/>
            <a:round/>
            <a:headEnd len="med" w="med" type="none"/>
            <a:tailEnd len="med" w="med" type="none"/>
          </a:ln>
        </p:spPr>
      </p:cxnSp>
    </p:spTree>
  </p:cSld>
  <p:clrMapOvr>
    <a:masterClrMapping/>
  </p:clrMapOvr>
  <mc:AlternateContent>
    <mc:Choice Requires="p14">
      <p:transition spd="slow" p14:dur="1300">
        <p:fade thruBlk="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26"/>
          <p:cNvPicPr preferRelativeResize="0"/>
          <p:nvPr/>
        </p:nvPicPr>
        <p:blipFill rotWithShape="1">
          <a:blip r:embed="rId4">
            <a:alphaModFix amt="30000"/>
          </a:blip>
          <a:srcRect b="0" l="50229" r="9803" t="0"/>
          <a:stretch/>
        </p:blipFill>
        <p:spPr>
          <a:xfrm>
            <a:off x="-9953" y="1092275"/>
            <a:ext cx="3210552" cy="4044125"/>
          </a:xfrm>
          <a:prstGeom prst="rect">
            <a:avLst/>
          </a:prstGeom>
          <a:noFill/>
          <a:ln>
            <a:noFill/>
          </a:ln>
        </p:spPr>
      </p:pic>
      <p:pic>
        <p:nvPicPr>
          <p:cNvPr id="595" name="Google Shape;595;p26"/>
          <p:cNvPicPr preferRelativeResize="0"/>
          <p:nvPr/>
        </p:nvPicPr>
        <p:blipFill rotWithShape="1">
          <a:blip r:embed="rId5">
            <a:alphaModFix/>
          </a:blip>
          <a:srcRect b="0" l="0" r="0" t="0"/>
          <a:stretch/>
        </p:blipFill>
        <p:spPr>
          <a:xfrm>
            <a:off x="8076677" y="-5374"/>
            <a:ext cx="1055350" cy="790515"/>
          </a:xfrm>
          <a:prstGeom prst="rect">
            <a:avLst/>
          </a:prstGeom>
          <a:noFill/>
          <a:ln>
            <a:noFill/>
          </a:ln>
        </p:spPr>
      </p:pic>
      <p:pic>
        <p:nvPicPr>
          <p:cNvPr id="596" name="Google Shape;596;p26"/>
          <p:cNvPicPr preferRelativeResize="0"/>
          <p:nvPr/>
        </p:nvPicPr>
        <p:blipFill rotWithShape="1">
          <a:blip r:embed="rId5">
            <a:alphaModFix/>
          </a:blip>
          <a:srcRect b="0" l="0" r="0" t="0"/>
          <a:stretch/>
        </p:blipFill>
        <p:spPr>
          <a:xfrm rot="10800000">
            <a:off x="-9943" y="4149729"/>
            <a:ext cx="1343975" cy="1006700"/>
          </a:xfrm>
          <a:prstGeom prst="rect">
            <a:avLst/>
          </a:prstGeom>
          <a:noFill/>
          <a:ln>
            <a:noFill/>
          </a:ln>
        </p:spPr>
      </p:pic>
      <p:pic>
        <p:nvPicPr>
          <p:cNvPr id="597" name="Google Shape;597;p26"/>
          <p:cNvPicPr preferRelativeResize="0"/>
          <p:nvPr/>
        </p:nvPicPr>
        <p:blipFill rotWithShape="1">
          <a:blip r:embed="rId6">
            <a:alphaModFix/>
          </a:blip>
          <a:srcRect b="0" l="0" r="0" t="0"/>
          <a:stretch/>
        </p:blipFill>
        <p:spPr>
          <a:xfrm>
            <a:off x="7720672" y="214628"/>
            <a:ext cx="1283517" cy="216123"/>
          </a:xfrm>
          <a:prstGeom prst="rect">
            <a:avLst/>
          </a:prstGeom>
          <a:noFill/>
          <a:ln>
            <a:noFill/>
          </a:ln>
        </p:spPr>
      </p:pic>
      <p:sp>
        <p:nvSpPr>
          <p:cNvPr id="598" name="Google Shape;598;p26"/>
          <p:cNvSpPr/>
          <p:nvPr/>
        </p:nvSpPr>
        <p:spPr>
          <a:xfrm>
            <a:off x="0" y="4882823"/>
            <a:ext cx="9144000" cy="16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Arial"/>
                <a:ea typeface="Arial"/>
                <a:cs typeface="Arial"/>
                <a:sym typeface="Arial"/>
              </a:rPr>
              <a:t>Disclaimer: The information transmitted by this presentation is intended for the person or entity to which it is addressed. This presentation may contain confidential information. Please note that any use or circulation of this presentation is not permitted.</a:t>
            </a:r>
            <a:endParaRPr b="0" i="0" sz="1100" u="none" cap="none" strike="noStrike">
              <a:solidFill>
                <a:srgbClr val="000000"/>
              </a:solidFill>
              <a:latin typeface="Arial"/>
              <a:ea typeface="Arial"/>
              <a:cs typeface="Arial"/>
              <a:sym typeface="Arial"/>
            </a:endParaRPr>
          </a:p>
        </p:txBody>
      </p:sp>
      <p:sp>
        <p:nvSpPr>
          <p:cNvPr id="599" name="Google Shape;599;p26"/>
          <p:cNvSpPr/>
          <p:nvPr/>
        </p:nvSpPr>
        <p:spPr>
          <a:xfrm>
            <a:off x="347633" y="0"/>
            <a:ext cx="986400" cy="93300"/>
          </a:xfrm>
          <a:prstGeom prst="rect">
            <a:avLst/>
          </a:prstGeom>
          <a:solidFill>
            <a:srgbClr val="1F887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2060"/>
              </a:solidFill>
              <a:latin typeface="Calibri"/>
              <a:ea typeface="Calibri"/>
              <a:cs typeface="Calibri"/>
              <a:sym typeface="Calibri"/>
            </a:endParaRPr>
          </a:p>
        </p:txBody>
      </p:sp>
      <p:sp>
        <p:nvSpPr>
          <p:cNvPr id="600" name="Google Shape;600;p26"/>
          <p:cNvSpPr/>
          <p:nvPr/>
        </p:nvSpPr>
        <p:spPr>
          <a:xfrm>
            <a:off x="6628825" y="1092275"/>
            <a:ext cx="777600" cy="777600"/>
          </a:xfrm>
          <a:prstGeom prst="ellipse">
            <a:avLst/>
          </a:prstGeom>
          <a:solidFill>
            <a:srgbClr val="2657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6"/>
          <p:cNvSpPr/>
          <p:nvPr/>
        </p:nvSpPr>
        <p:spPr>
          <a:xfrm>
            <a:off x="6073025" y="2043925"/>
            <a:ext cx="777600" cy="777600"/>
          </a:xfrm>
          <a:prstGeom prst="ellipse">
            <a:avLst/>
          </a:prstGeom>
          <a:solidFill>
            <a:srgbClr val="517B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6"/>
          <p:cNvSpPr/>
          <p:nvPr/>
        </p:nvSpPr>
        <p:spPr>
          <a:xfrm>
            <a:off x="6109475" y="2995575"/>
            <a:ext cx="777600" cy="777600"/>
          </a:xfrm>
          <a:prstGeom prst="ellipse">
            <a:avLst/>
          </a:prstGeom>
          <a:solidFill>
            <a:srgbClr val="00A6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6"/>
          <p:cNvSpPr/>
          <p:nvPr/>
        </p:nvSpPr>
        <p:spPr>
          <a:xfrm flipH="1">
            <a:off x="7228145" y="2923709"/>
            <a:ext cx="703265" cy="932947"/>
          </a:xfrm>
          <a:custGeom>
            <a:rect b="b" l="l" r="r" t="t"/>
            <a:pathLst>
              <a:path extrusionOk="0" h="7677" w="5787">
                <a:moveTo>
                  <a:pt x="2210" y="1"/>
                </a:moveTo>
                <a:lnTo>
                  <a:pt x="2197" y="403"/>
                </a:lnTo>
                <a:lnTo>
                  <a:pt x="2103" y="1166"/>
                </a:lnTo>
                <a:lnTo>
                  <a:pt x="1942" y="1916"/>
                </a:lnTo>
                <a:lnTo>
                  <a:pt x="1715" y="2626"/>
                </a:lnTo>
                <a:lnTo>
                  <a:pt x="1433" y="3323"/>
                </a:lnTo>
                <a:lnTo>
                  <a:pt x="1099" y="3979"/>
                </a:lnTo>
                <a:lnTo>
                  <a:pt x="697" y="4609"/>
                </a:lnTo>
                <a:lnTo>
                  <a:pt x="255" y="5185"/>
                </a:lnTo>
                <a:lnTo>
                  <a:pt x="0" y="5466"/>
                </a:lnTo>
                <a:lnTo>
                  <a:pt x="2813" y="7676"/>
                </a:lnTo>
                <a:lnTo>
                  <a:pt x="3148" y="7288"/>
                </a:lnTo>
                <a:lnTo>
                  <a:pt x="3751" y="6457"/>
                </a:lnTo>
                <a:lnTo>
                  <a:pt x="4287" y="5573"/>
                </a:lnTo>
                <a:lnTo>
                  <a:pt x="4755" y="4649"/>
                </a:lnTo>
                <a:lnTo>
                  <a:pt x="5144" y="3684"/>
                </a:lnTo>
                <a:lnTo>
                  <a:pt x="5439" y="2666"/>
                </a:lnTo>
                <a:lnTo>
                  <a:pt x="5653" y="1635"/>
                </a:lnTo>
                <a:lnTo>
                  <a:pt x="5760" y="550"/>
                </a:lnTo>
                <a:lnTo>
                  <a:pt x="5787" y="1"/>
                </a:lnTo>
                <a:close/>
              </a:path>
            </a:pathLst>
          </a:custGeom>
          <a:solidFill>
            <a:srgbClr val="00A6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6"/>
          <p:cNvSpPr/>
          <p:nvPr/>
        </p:nvSpPr>
        <p:spPr>
          <a:xfrm flipH="1">
            <a:off x="7228145" y="1935599"/>
            <a:ext cx="704967" cy="934527"/>
          </a:xfrm>
          <a:custGeom>
            <a:rect b="b" l="l" r="r" t="t"/>
            <a:pathLst>
              <a:path extrusionOk="0" h="7690" w="5801">
                <a:moveTo>
                  <a:pt x="2814" y="1"/>
                </a:moveTo>
                <a:lnTo>
                  <a:pt x="1" y="2211"/>
                </a:lnTo>
                <a:lnTo>
                  <a:pt x="242" y="2492"/>
                </a:lnTo>
                <a:lnTo>
                  <a:pt x="697" y="3082"/>
                </a:lnTo>
                <a:lnTo>
                  <a:pt x="1099" y="3698"/>
                </a:lnTo>
                <a:lnTo>
                  <a:pt x="1447" y="4368"/>
                </a:lnTo>
                <a:lnTo>
                  <a:pt x="1729" y="5051"/>
                </a:lnTo>
                <a:lnTo>
                  <a:pt x="1956" y="5774"/>
                </a:lnTo>
                <a:lnTo>
                  <a:pt x="2117" y="6524"/>
                </a:lnTo>
                <a:lnTo>
                  <a:pt x="2211" y="7301"/>
                </a:lnTo>
                <a:lnTo>
                  <a:pt x="2224" y="7690"/>
                </a:lnTo>
                <a:lnTo>
                  <a:pt x="5801" y="7690"/>
                </a:lnTo>
                <a:lnTo>
                  <a:pt x="5774" y="7140"/>
                </a:lnTo>
                <a:lnTo>
                  <a:pt x="5654" y="6069"/>
                </a:lnTo>
                <a:lnTo>
                  <a:pt x="5453" y="5024"/>
                </a:lnTo>
                <a:lnTo>
                  <a:pt x="5145" y="4006"/>
                </a:lnTo>
                <a:lnTo>
                  <a:pt x="4769" y="3028"/>
                </a:lnTo>
                <a:lnTo>
                  <a:pt x="4301" y="2104"/>
                </a:lnTo>
                <a:lnTo>
                  <a:pt x="3751" y="1220"/>
                </a:lnTo>
                <a:lnTo>
                  <a:pt x="3149" y="389"/>
                </a:lnTo>
                <a:lnTo>
                  <a:pt x="2814" y="1"/>
                </a:lnTo>
                <a:close/>
              </a:path>
            </a:pathLst>
          </a:custGeom>
          <a:solidFill>
            <a:srgbClr val="517B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6"/>
          <p:cNvSpPr/>
          <p:nvPr/>
        </p:nvSpPr>
        <p:spPr>
          <a:xfrm flipH="1">
            <a:off x="7628560" y="1439175"/>
            <a:ext cx="1058240" cy="726112"/>
          </a:xfrm>
          <a:custGeom>
            <a:rect b="b" l="l" r="r" t="t"/>
            <a:pathLst>
              <a:path extrusionOk="0" h="5975" w="8708">
                <a:moveTo>
                  <a:pt x="1" y="0"/>
                </a:moveTo>
                <a:lnTo>
                  <a:pt x="1" y="3577"/>
                </a:lnTo>
                <a:lnTo>
                  <a:pt x="429" y="3577"/>
                </a:lnTo>
                <a:lnTo>
                  <a:pt x="1273" y="3670"/>
                </a:lnTo>
                <a:lnTo>
                  <a:pt x="2077" y="3831"/>
                </a:lnTo>
                <a:lnTo>
                  <a:pt x="2854" y="4072"/>
                </a:lnTo>
                <a:lnTo>
                  <a:pt x="3604" y="4380"/>
                </a:lnTo>
                <a:lnTo>
                  <a:pt x="4314" y="4756"/>
                </a:lnTo>
                <a:lnTo>
                  <a:pt x="4984" y="5198"/>
                </a:lnTo>
                <a:lnTo>
                  <a:pt x="5600" y="5707"/>
                </a:lnTo>
                <a:lnTo>
                  <a:pt x="5895" y="5974"/>
                </a:lnTo>
                <a:lnTo>
                  <a:pt x="8708" y="3751"/>
                </a:lnTo>
                <a:lnTo>
                  <a:pt x="8292" y="3336"/>
                </a:lnTo>
                <a:lnTo>
                  <a:pt x="7395" y="2545"/>
                </a:lnTo>
                <a:lnTo>
                  <a:pt x="6417" y="1862"/>
                </a:lnTo>
                <a:lnTo>
                  <a:pt x="5372" y="1273"/>
                </a:lnTo>
                <a:lnTo>
                  <a:pt x="4260" y="777"/>
                </a:lnTo>
                <a:lnTo>
                  <a:pt x="3108" y="402"/>
                </a:lnTo>
                <a:lnTo>
                  <a:pt x="1889" y="148"/>
                </a:lnTo>
                <a:lnTo>
                  <a:pt x="644" y="14"/>
                </a:lnTo>
                <a:lnTo>
                  <a:pt x="1" y="0"/>
                </a:lnTo>
                <a:close/>
              </a:path>
            </a:pathLst>
          </a:custGeom>
          <a:solidFill>
            <a:srgbClr val="2657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6"/>
          <p:cNvSpPr/>
          <p:nvPr/>
        </p:nvSpPr>
        <p:spPr>
          <a:xfrm flipH="1">
            <a:off x="7626859" y="3626966"/>
            <a:ext cx="1059941" cy="727813"/>
          </a:xfrm>
          <a:custGeom>
            <a:rect b="b" l="l" r="r" t="t"/>
            <a:pathLst>
              <a:path extrusionOk="0" h="5989" w="8722">
                <a:moveTo>
                  <a:pt x="5908" y="1"/>
                </a:moveTo>
                <a:lnTo>
                  <a:pt x="5613" y="282"/>
                </a:lnTo>
                <a:lnTo>
                  <a:pt x="4997" y="777"/>
                </a:lnTo>
                <a:lnTo>
                  <a:pt x="4327" y="1233"/>
                </a:lnTo>
                <a:lnTo>
                  <a:pt x="3617" y="1608"/>
                </a:lnTo>
                <a:lnTo>
                  <a:pt x="2867" y="1916"/>
                </a:lnTo>
                <a:lnTo>
                  <a:pt x="2090" y="2171"/>
                </a:lnTo>
                <a:lnTo>
                  <a:pt x="1273" y="2331"/>
                </a:lnTo>
                <a:lnTo>
                  <a:pt x="429" y="2412"/>
                </a:lnTo>
                <a:lnTo>
                  <a:pt x="1" y="2425"/>
                </a:lnTo>
                <a:lnTo>
                  <a:pt x="1" y="5988"/>
                </a:lnTo>
                <a:lnTo>
                  <a:pt x="644" y="5988"/>
                </a:lnTo>
                <a:lnTo>
                  <a:pt x="1903" y="5854"/>
                </a:lnTo>
                <a:lnTo>
                  <a:pt x="3108" y="5586"/>
                </a:lnTo>
                <a:lnTo>
                  <a:pt x="4274" y="5211"/>
                </a:lnTo>
                <a:lnTo>
                  <a:pt x="5386" y="4729"/>
                </a:lnTo>
                <a:lnTo>
                  <a:pt x="6430" y="4126"/>
                </a:lnTo>
                <a:lnTo>
                  <a:pt x="7408" y="3430"/>
                </a:lnTo>
                <a:lnTo>
                  <a:pt x="8306" y="2653"/>
                </a:lnTo>
                <a:lnTo>
                  <a:pt x="8721" y="2224"/>
                </a:lnTo>
                <a:lnTo>
                  <a:pt x="5908" y="1"/>
                </a:lnTo>
                <a:close/>
              </a:path>
            </a:pathLst>
          </a:custGeom>
          <a:solidFill>
            <a:srgbClr val="76B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 name="Google Shape;607;p26"/>
          <p:cNvGrpSpPr/>
          <p:nvPr/>
        </p:nvGrpSpPr>
        <p:grpSpPr>
          <a:xfrm>
            <a:off x="3625350" y="1263725"/>
            <a:ext cx="1842600" cy="434700"/>
            <a:chOff x="3625350" y="1263725"/>
            <a:chExt cx="1842600" cy="434700"/>
          </a:xfrm>
        </p:grpSpPr>
        <p:sp>
          <p:nvSpPr>
            <p:cNvPr id="608" name="Google Shape;608;p26"/>
            <p:cNvSpPr/>
            <p:nvPr/>
          </p:nvSpPr>
          <p:spPr>
            <a:xfrm>
              <a:off x="3625350" y="1263725"/>
              <a:ext cx="1842600" cy="434700"/>
            </a:xfrm>
            <a:prstGeom prst="roundRect">
              <a:avLst>
                <a:gd fmla="val 16667" name="adj"/>
              </a:avLst>
            </a:prstGeom>
            <a:solidFill>
              <a:srgbClr val="265768"/>
            </a:solidFill>
            <a:ln cap="flat" cmpd="sng" w="9525">
              <a:solidFill>
                <a:srgbClr val="2657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6"/>
            <p:cNvSpPr txBox="1"/>
            <p:nvPr/>
          </p:nvSpPr>
          <p:spPr>
            <a:xfrm>
              <a:off x="3627775" y="1337375"/>
              <a:ext cx="1575300" cy="28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FFFFFF"/>
                  </a:solidFill>
                  <a:latin typeface="Fira Sans Extra Condensed Medium"/>
                  <a:ea typeface="Fira Sans Extra Condensed Medium"/>
                  <a:cs typeface="Fira Sans Extra Condensed Medium"/>
                  <a:sym typeface="Fira Sans Extra Condensed Medium"/>
                </a:rPr>
                <a:t>Intro to MMX</a:t>
              </a:r>
              <a:endParaRPr sz="1800">
                <a:solidFill>
                  <a:srgbClr val="FFFFFF"/>
                </a:solidFill>
                <a:latin typeface="Fira Sans Extra Condensed Medium"/>
                <a:ea typeface="Fira Sans Extra Condensed Medium"/>
                <a:cs typeface="Fira Sans Extra Condensed Medium"/>
                <a:sym typeface="Fira Sans Extra Condensed Medium"/>
              </a:endParaRPr>
            </a:p>
          </p:txBody>
        </p:sp>
      </p:grpSp>
      <p:cxnSp>
        <p:nvCxnSpPr>
          <p:cNvPr id="610" name="Google Shape;610;p26"/>
          <p:cNvCxnSpPr>
            <a:stCxn id="608" idx="3"/>
            <a:endCxn id="600" idx="2"/>
          </p:cNvCxnSpPr>
          <p:nvPr/>
        </p:nvCxnSpPr>
        <p:spPr>
          <a:xfrm>
            <a:off x="5467950" y="1481075"/>
            <a:ext cx="1161000" cy="0"/>
          </a:xfrm>
          <a:prstGeom prst="straightConnector1">
            <a:avLst/>
          </a:prstGeom>
          <a:noFill/>
          <a:ln cap="flat" cmpd="sng" w="19050">
            <a:solidFill>
              <a:srgbClr val="265768"/>
            </a:solidFill>
            <a:prstDash val="solid"/>
            <a:round/>
            <a:headEnd len="med" w="med" type="none"/>
            <a:tailEnd len="med" w="med" type="none"/>
          </a:ln>
        </p:spPr>
      </p:cxnSp>
      <p:cxnSp>
        <p:nvCxnSpPr>
          <p:cNvPr id="611" name="Google Shape;611;p26"/>
          <p:cNvCxnSpPr>
            <a:stCxn id="612" idx="3"/>
            <a:endCxn id="601" idx="2"/>
          </p:cNvCxnSpPr>
          <p:nvPr/>
        </p:nvCxnSpPr>
        <p:spPr>
          <a:xfrm>
            <a:off x="5467950" y="2432725"/>
            <a:ext cx="605100" cy="0"/>
          </a:xfrm>
          <a:prstGeom prst="straightConnector1">
            <a:avLst/>
          </a:prstGeom>
          <a:noFill/>
          <a:ln cap="flat" cmpd="sng" w="19050">
            <a:solidFill>
              <a:srgbClr val="517B96"/>
            </a:solidFill>
            <a:prstDash val="solid"/>
            <a:round/>
            <a:headEnd len="med" w="med" type="none"/>
            <a:tailEnd len="med" w="med" type="none"/>
          </a:ln>
        </p:spPr>
      </p:cxnSp>
      <p:cxnSp>
        <p:nvCxnSpPr>
          <p:cNvPr id="613" name="Google Shape;613;p26"/>
          <p:cNvCxnSpPr>
            <a:stCxn id="614" idx="3"/>
            <a:endCxn id="602" idx="2"/>
          </p:cNvCxnSpPr>
          <p:nvPr/>
        </p:nvCxnSpPr>
        <p:spPr>
          <a:xfrm>
            <a:off x="5467950" y="3384375"/>
            <a:ext cx="641400" cy="0"/>
          </a:xfrm>
          <a:prstGeom prst="straightConnector1">
            <a:avLst/>
          </a:prstGeom>
          <a:noFill/>
          <a:ln cap="flat" cmpd="sng" w="19050">
            <a:solidFill>
              <a:srgbClr val="00A68F"/>
            </a:solidFill>
            <a:prstDash val="solid"/>
            <a:round/>
            <a:headEnd len="med" w="med" type="none"/>
            <a:tailEnd len="med" w="med" type="none"/>
          </a:ln>
        </p:spPr>
      </p:cxnSp>
      <p:grpSp>
        <p:nvGrpSpPr>
          <p:cNvPr id="615" name="Google Shape;615;p26"/>
          <p:cNvGrpSpPr/>
          <p:nvPr/>
        </p:nvGrpSpPr>
        <p:grpSpPr>
          <a:xfrm>
            <a:off x="3625350" y="2215375"/>
            <a:ext cx="1842600" cy="434700"/>
            <a:chOff x="3625350" y="2274975"/>
            <a:chExt cx="1842600" cy="434700"/>
          </a:xfrm>
        </p:grpSpPr>
        <p:sp>
          <p:nvSpPr>
            <p:cNvPr id="612" name="Google Shape;612;p26"/>
            <p:cNvSpPr/>
            <p:nvPr/>
          </p:nvSpPr>
          <p:spPr>
            <a:xfrm>
              <a:off x="3625350" y="2274975"/>
              <a:ext cx="1842600" cy="434700"/>
            </a:xfrm>
            <a:prstGeom prst="roundRect">
              <a:avLst>
                <a:gd fmla="val 16667" name="adj"/>
              </a:avLst>
            </a:prstGeom>
            <a:solidFill>
              <a:srgbClr val="517B96"/>
            </a:solidFill>
            <a:ln cap="flat" cmpd="sng" w="9525">
              <a:solidFill>
                <a:srgbClr val="517B9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6"/>
            <p:cNvSpPr txBox="1"/>
            <p:nvPr/>
          </p:nvSpPr>
          <p:spPr>
            <a:xfrm>
              <a:off x="3627775" y="2329975"/>
              <a:ext cx="1575300" cy="28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FFFFFF"/>
                  </a:solidFill>
                  <a:latin typeface="Fira Sans Extra Condensed Medium"/>
                  <a:ea typeface="Fira Sans Extra Condensed Medium"/>
                  <a:cs typeface="Fira Sans Extra Condensed Medium"/>
                  <a:sym typeface="Fira Sans Extra Condensed Medium"/>
                </a:rPr>
                <a:t>Process Flow</a:t>
              </a:r>
              <a:endParaRPr sz="18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17" name="Google Shape;617;p26"/>
          <p:cNvGrpSpPr/>
          <p:nvPr/>
        </p:nvGrpSpPr>
        <p:grpSpPr>
          <a:xfrm>
            <a:off x="3625350" y="3167025"/>
            <a:ext cx="1842600" cy="434700"/>
            <a:chOff x="3625350" y="3215463"/>
            <a:chExt cx="1842600" cy="434700"/>
          </a:xfrm>
        </p:grpSpPr>
        <p:sp>
          <p:nvSpPr>
            <p:cNvPr id="614" name="Google Shape;614;p26"/>
            <p:cNvSpPr/>
            <p:nvPr/>
          </p:nvSpPr>
          <p:spPr>
            <a:xfrm>
              <a:off x="3625350" y="3215463"/>
              <a:ext cx="1842600" cy="434700"/>
            </a:xfrm>
            <a:prstGeom prst="roundRect">
              <a:avLst>
                <a:gd fmla="val 16667" name="adj"/>
              </a:avLst>
            </a:prstGeom>
            <a:solidFill>
              <a:srgbClr val="00A68F"/>
            </a:solidFill>
            <a:ln cap="flat" cmpd="sng" w="9525">
              <a:solidFill>
                <a:srgbClr val="00A6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6"/>
            <p:cNvSpPr txBox="1"/>
            <p:nvPr/>
          </p:nvSpPr>
          <p:spPr>
            <a:xfrm>
              <a:off x="3627288" y="3215463"/>
              <a:ext cx="1803000" cy="357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FFFFFF"/>
                  </a:solidFill>
                  <a:latin typeface="Fira Sans Extra Condensed Medium"/>
                  <a:ea typeface="Fira Sans Extra Condensed Medium"/>
                  <a:cs typeface="Fira Sans Extra Condensed Medium"/>
                  <a:sym typeface="Fira Sans Extra Condensed Medium"/>
                </a:rPr>
                <a:t>Data</a:t>
              </a:r>
              <a:r>
                <a:rPr lang="en" sz="2400">
                  <a:solidFill>
                    <a:srgbClr val="1F887E"/>
                  </a:solidFill>
                  <a:latin typeface="Montserrat"/>
                  <a:ea typeface="Montserrat"/>
                  <a:cs typeface="Montserrat"/>
                  <a:sym typeface="Montserrat"/>
                </a:rPr>
                <a:t> </a:t>
              </a:r>
              <a:r>
                <a:rPr lang="en" sz="1800">
                  <a:solidFill>
                    <a:srgbClr val="FFFFFF"/>
                  </a:solidFill>
                  <a:latin typeface="Fira Sans Extra Condensed Medium"/>
                  <a:ea typeface="Fira Sans Extra Condensed Medium"/>
                  <a:cs typeface="Fira Sans Extra Condensed Medium"/>
                  <a:sym typeface="Fira Sans Extra Condensed Medium"/>
                </a:rPr>
                <a:t>Visualization</a:t>
              </a:r>
              <a:endParaRPr sz="18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19" name="Google Shape;619;p26"/>
          <p:cNvGrpSpPr/>
          <p:nvPr/>
        </p:nvGrpSpPr>
        <p:grpSpPr>
          <a:xfrm>
            <a:off x="6302881" y="2288428"/>
            <a:ext cx="317888" cy="323520"/>
            <a:chOff x="-65144125" y="4094450"/>
            <a:chExt cx="311900" cy="317425"/>
          </a:xfrm>
        </p:grpSpPr>
        <p:sp>
          <p:nvSpPr>
            <p:cNvPr id="620" name="Google Shape;620;p26"/>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6"/>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6"/>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 name="Google Shape;623;p26"/>
          <p:cNvGrpSpPr/>
          <p:nvPr/>
        </p:nvGrpSpPr>
        <p:grpSpPr>
          <a:xfrm>
            <a:off x="6335028" y="3238748"/>
            <a:ext cx="326501" cy="324208"/>
            <a:chOff x="-63250675" y="3744075"/>
            <a:chExt cx="320350" cy="318100"/>
          </a:xfrm>
        </p:grpSpPr>
        <p:sp>
          <p:nvSpPr>
            <p:cNvPr id="624" name="Google Shape;624;p26"/>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6"/>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6"/>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 name="Google Shape;627;p26"/>
          <p:cNvGrpSpPr/>
          <p:nvPr/>
        </p:nvGrpSpPr>
        <p:grpSpPr>
          <a:xfrm>
            <a:off x="6862679" y="1337370"/>
            <a:ext cx="309888" cy="287414"/>
            <a:chOff x="-62511900" y="4129100"/>
            <a:chExt cx="304050" cy="282000"/>
          </a:xfrm>
        </p:grpSpPr>
        <p:sp>
          <p:nvSpPr>
            <p:cNvPr id="628" name="Google Shape;628;p26"/>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6"/>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6"/>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6"/>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6"/>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 name="Google Shape;633;p26"/>
          <p:cNvSpPr/>
          <p:nvPr/>
        </p:nvSpPr>
        <p:spPr>
          <a:xfrm>
            <a:off x="6923321" y="4455580"/>
            <a:ext cx="189444" cy="41864"/>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 name="Google Shape;634;p26"/>
          <p:cNvGrpSpPr/>
          <p:nvPr/>
        </p:nvGrpSpPr>
        <p:grpSpPr>
          <a:xfrm>
            <a:off x="2101177" y="3791751"/>
            <a:ext cx="5304984" cy="932964"/>
            <a:chOff x="3254445" y="3947225"/>
            <a:chExt cx="4151980" cy="777600"/>
          </a:xfrm>
        </p:grpSpPr>
        <p:grpSp>
          <p:nvGrpSpPr>
            <p:cNvPr id="635" name="Google Shape;635;p26"/>
            <p:cNvGrpSpPr/>
            <p:nvPr/>
          </p:nvGrpSpPr>
          <p:grpSpPr>
            <a:xfrm>
              <a:off x="3254445" y="3947225"/>
              <a:ext cx="4151980" cy="777600"/>
              <a:chOff x="3254445" y="3947225"/>
              <a:chExt cx="4151980" cy="777600"/>
            </a:xfrm>
          </p:grpSpPr>
          <p:sp>
            <p:nvSpPr>
              <p:cNvPr id="636" name="Google Shape;636;p26"/>
              <p:cNvSpPr/>
              <p:nvPr/>
            </p:nvSpPr>
            <p:spPr>
              <a:xfrm>
                <a:off x="6628825" y="3947225"/>
                <a:ext cx="777600" cy="777600"/>
              </a:xfrm>
              <a:prstGeom prst="ellipse">
                <a:avLst/>
              </a:prstGeom>
              <a:solidFill>
                <a:srgbClr val="76B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6"/>
              <p:cNvSpPr/>
              <p:nvPr/>
            </p:nvSpPr>
            <p:spPr>
              <a:xfrm>
                <a:off x="3254445" y="4038622"/>
                <a:ext cx="1933800" cy="578700"/>
              </a:xfrm>
              <a:prstGeom prst="roundRect">
                <a:avLst>
                  <a:gd fmla="val 16667" name="adj"/>
                </a:avLst>
              </a:prstGeom>
              <a:solidFill>
                <a:srgbClr val="76B7A6"/>
              </a:solidFill>
              <a:ln cap="flat" cmpd="sng" w="9525">
                <a:solidFill>
                  <a:srgbClr val="76B7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solidFill>
                      <a:schemeClr val="lt1"/>
                    </a:solidFill>
                    <a:latin typeface="Fira Sans Extra Condensed Medium"/>
                    <a:ea typeface="Fira Sans Extra Condensed Medium"/>
                    <a:cs typeface="Fira Sans Extra Condensed Medium"/>
                    <a:sym typeface="Fira Sans Extra Condensed Medium"/>
                  </a:rPr>
                  <a:t>Model Output</a:t>
                </a:r>
                <a:r>
                  <a:rPr lang="en" sz="3100">
                    <a:solidFill>
                      <a:srgbClr val="1F887E"/>
                    </a:solidFill>
                    <a:latin typeface="Montserrat"/>
                    <a:ea typeface="Montserrat"/>
                    <a:cs typeface="Montserrat"/>
                    <a:sym typeface="Montserrat"/>
                  </a:rPr>
                  <a:t> </a:t>
                </a:r>
                <a:endParaRPr sz="2100"/>
              </a:p>
            </p:txBody>
          </p:sp>
          <p:cxnSp>
            <p:nvCxnSpPr>
              <p:cNvPr id="638" name="Google Shape;638;p26"/>
              <p:cNvCxnSpPr>
                <a:stCxn id="637" idx="3"/>
                <a:endCxn id="636" idx="2"/>
              </p:cNvCxnSpPr>
              <p:nvPr/>
            </p:nvCxnSpPr>
            <p:spPr>
              <a:xfrm>
                <a:off x="5188245" y="4327972"/>
                <a:ext cx="1440600" cy="8100"/>
              </a:xfrm>
              <a:prstGeom prst="straightConnector1">
                <a:avLst/>
              </a:prstGeom>
              <a:noFill/>
              <a:ln cap="flat" cmpd="sng" w="19050">
                <a:solidFill>
                  <a:srgbClr val="76B7A6"/>
                </a:solidFill>
                <a:prstDash val="solid"/>
                <a:round/>
                <a:headEnd len="med" w="med" type="none"/>
                <a:tailEnd len="med" w="med" type="none"/>
              </a:ln>
            </p:spPr>
          </p:cxnSp>
        </p:grpSp>
        <p:sp>
          <p:nvSpPr>
            <p:cNvPr id="639" name="Google Shape;639;p26"/>
            <p:cNvSpPr/>
            <p:nvPr/>
          </p:nvSpPr>
          <p:spPr>
            <a:xfrm>
              <a:off x="6859086" y="4174612"/>
              <a:ext cx="317099" cy="259310"/>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26"/>
          <p:cNvGrpSpPr/>
          <p:nvPr/>
        </p:nvGrpSpPr>
        <p:grpSpPr>
          <a:xfrm>
            <a:off x="8142155" y="2626708"/>
            <a:ext cx="544637" cy="541684"/>
            <a:chOff x="-5971525" y="3273750"/>
            <a:chExt cx="292250" cy="290650"/>
          </a:xfrm>
        </p:grpSpPr>
        <p:sp>
          <p:nvSpPr>
            <p:cNvPr id="641" name="Google Shape;641;p26"/>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6"/>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mc:AlternateContent>
    <mc:Choice Requires="p14">
      <p:transition spd="slow" p14:dur="1300">
        <p:fade thruBlk="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p27"/>
          <p:cNvPicPr preferRelativeResize="0"/>
          <p:nvPr/>
        </p:nvPicPr>
        <p:blipFill rotWithShape="1">
          <a:blip r:embed="rId4">
            <a:alphaModFix/>
          </a:blip>
          <a:srcRect b="0" l="0" r="0" t="0"/>
          <a:stretch/>
        </p:blipFill>
        <p:spPr>
          <a:xfrm>
            <a:off x="8076677" y="-5374"/>
            <a:ext cx="1055350" cy="790515"/>
          </a:xfrm>
          <a:prstGeom prst="rect">
            <a:avLst/>
          </a:prstGeom>
          <a:noFill/>
          <a:ln>
            <a:noFill/>
          </a:ln>
        </p:spPr>
      </p:pic>
      <p:sp>
        <p:nvSpPr>
          <p:cNvPr id="649" name="Google Shape;649;p27"/>
          <p:cNvSpPr/>
          <p:nvPr/>
        </p:nvSpPr>
        <p:spPr>
          <a:xfrm>
            <a:off x="139779" y="170800"/>
            <a:ext cx="5739900" cy="435600"/>
          </a:xfrm>
          <a:prstGeom prst="rect">
            <a:avLst/>
          </a:prstGeom>
          <a:noFill/>
          <a:ln>
            <a:noFill/>
          </a:ln>
        </p:spPr>
        <p:txBody>
          <a:bodyPr anchorCtr="0" anchor="t" bIns="34275" lIns="68575" spcFirstLastPara="1" rIns="68575" wrap="square" tIns="34275">
            <a:noAutofit/>
          </a:bodyPr>
          <a:lstStyle/>
          <a:p>
            <a:pPr indent="0" lvl="0" marL="38100" marR="0" rtl="0" algn="l">
              <a:lnSpc>
                <a:spcPct val="100000"/>
              </a:lnSpc>
              <a:spcBef>
                <a:spcPts val="0"/>
              </a:spcBef>
              <a:spcAft>
                <a:spcPts val="0"/>
              </a:spcAft>
              <a:buClr>
                <a:srgbClr val="000000"/>
              </a:buClr>
              <a:buSzPts val="2700"/>
              <a:buFont typeface="Arial"/>
              <a:buNone/>
            </a:pPr>
            <a:r>
              <a:rPr lang="en" sz="2400">
                <a:solidFill>
                  <a:srgbClr val="1F887E"/>
                </a:solidFill>
                <a:latin typeface="Montserrat"/>
                <a:ea typeface="Montserrat"/>
                <a:cs typeface="Montserrat"/>
                <a:sym typeface="Montserrat"/>
              </a:rPr>
              <a:t>Channel wise Contribution</a:t>
            </a:r>
            <a:endParaRPr sz="2400">
              <a:solidFill>
                <a:srgbClr val="1F887E"/>
              </a:solidFill>
              <a:latin typeface="Montserrat"/>
              <a:ea typeface="Montserrat"/>
              <a:cs typeface="Montserrat"/>
              <a:sym typeface="Montserrat"/>
            </a:endParaRPr>
          </a:p>
        </p:txBody>
      </p:sp>
      <p:pic>
        <p:nvPicPr>
          <p:cNvPr id="650" name="Google Shape;650;p27"/>
          <p:cNvPicPr preferRelativeResize="0"/>
          <p:nvPr/>
        </p:nvPicPr>
        <p:blipFill rotWithShape="1">
          <a:blip r:embed="rId4">
            <a:alphaModFix/>
          </a:blip>
          <a:srcRect b="0" l="0" r="0" t="0"/>
          <a:stretch/>
        </p:blipFill>
        <p:spPr>
          <a:xfrm rot="10800000">
            <a:off x="-9943" y="4149729"/>
            <a:ext cx="1343975" cy="1006700"/>
          </a:xfrm>
          <a:prstGeom prst="rect">
            <a:avLst/>
          </a:prstGeom>
          <a:noFill/>
          <a:ln>
            <a:noFill/>
          </a:ln>
        </p:spPr>
      </p:pic>
      <p:pic>
        <p:nvPicPr>
          <p:cNvPr id="651" name="Google Shape;651;p27"/>
          <p:cNvPicPr preferRelativeResize="0"/>
          <p:nvPr/>
        </p:nvPicPr>
        <p:blipFill rotWithShape="1">
          <a:blip r:embed="rId5">
            <a:alphaModFix/>
          </a:blip>
          <a:srcRect b="0" l="0" r="0" t="0"/>
          <a:stretch/>
        </p:blipFill>
        <p:spPr>
          <a:xfrm>
            <a:off x="7720672" y="214628"/>
            <a:ext cx="1283517" cy="216123"/>
          </a:xfrm>
          <a:prstGeom prst="rect">
            <a:avLst/>
          </a:prstGeom>
          <a:noFill/>
          <a:ln>
            <a:noFill/>
          </a:ln>
        </p:spPr>
      </p:pic>
      <p:sp>
        <p:nvSpPr>
          <p:cNvPr id="652" name="Google Shape;652;p27"/>
          <p:cNvSpPr/>
          <p:nvPr/>
        </p:nvSpPr>
        <p:spPr>
          <a:xfrm>
            <a:off x="0" y="4882823"/>
            <a:ext cx="9144000" cy="16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Arial"/>
                <a:ea typeface="Arial"/>
                <a:cs typeface="Arial"/>
                <a:sym typeface="Arial"/>
              </a:rPr>
              <a:t>Disclaimer: The information transmitted by this presentation is intended for the person or entity to which it is addressed. This presentation may contain confidential information. Please note that any use or circulation of this presentation is not permitted.</a:t>
            </a:r>
            <a:endParaRPr b="0" i="0" sz="1100" u="none" cap="none" strike="noStrike">
              <a:solidFill>
                <a:srgbClr val="000000"/>
              </a:solidFill>
              <a:latin typeface="Arial"/>
              <a:ea typeface="Arial"/>
              <a:cs typeface="Arial"/>
              <a:sym typeface="Arial"/>
            </a:endParaRPr>
          </a:p>
        </p:txBody>
      </p:sp>
      <p:sp>
        <p:nvSpPr>
          <p:cNvPr id="653" name="Google Shape;653;p27"/>
          <p:cNvSpPr/>
          <p:nvPr/>
        </p:nvSpPr>
        <p:spPr>
          <a:xfrm>
            <a:off x="347633" y="0"/>
            <a:ext cx="986400" cy="93300"/>
          </a:xfrm>
          <a:prstGeom prst="rect">
            <a:avLst/>
          </a:prstGeom>
          <a:solidFill>
            <a:srgbClr val="249C9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2060"/>
              </a:solidFill>
              <a:latin typeface="Calibri"/>
              <a:ea typeface="Calibri"/>
              <a:cs typeface="Calibri"/>
              <a:sym typeface="Calibri"/>
            </a:endParaRPr>
          </a:p>
        </p:txBody>
      </p:sp>
      <p:sp>
        <p:nvSpPr>
          <p:cNvPr id="654" name="Google Shape;654;p27"/>
          <p:cNvSpPr txBox="1"/>
          <p:nvPr/>
        </p:nvSpPr>
        <p:spPr>
          <a:xfrm>
            <a:off x="268500" y="683900"/>
            <a:ext cx="7888500" cy="738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Open Sans"/>
              <a:buChar char="-"/>
            </a:pPr>
            <a:r>
              <a:rPr i="1" lang="en" sz="1200">
                <a:solidFill>
                  <a:schemeClr val="dk1"/>
                </a:solidFill>
                <a:latin typeface="Open Sans"/>
                <a:ea typeface="Open Sans"/>
                <a:cs typeface="Open Sans"/>
                <a:sym typeface="Open Sans"/>
              </a:rPr>
              <a:t>Google contributing the most post 2021 in correlation with the increase in marketing spendings</a:t>
            </a:r>
            <a:endParaRPr i="1" sz="1200">
              <a:solidFill>
                <a:schemeClr val="dk1"/>
              </a:solidFill>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i="1" lang="en" sz="1200">
                <a:latin typeface="Open Sans"/>
                <a:ea typeface="Open Sans"/>
                <a:cs typeface="Open Sans"/>
                <a:sym typeface="Open Sans"/>
              </a:rPr>
              <a:t>Facebook, Bing and Tiktok Channels were the negative contributors to sales</a:t>
            </a:r>
            <a:endParaRPr i="1"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i="1" lang="en" sz="1200">
                <a:latin typeface="Open Sans"/>
                <a:ea typeface="Open Sans"/>
                <a:cs typeface="Open Sans"/>
                <a:sym typeface="Open Sans"/>
              </a:rPr>
              <a:t>Base Sales following a sideways trend throughout.</a:t>
            </a:r>
            <a:endParaRPr i="1" sz="1200">
              <a:latin typeface="Open Sans"/>
              <a:ea typeface="Open Sans"/>
              <a:cs typeface="Open Sans"/>
              <a:sym typeface="Open Sans"/>
            </a:endParaRPr>
          </a:p>
        </p:txBody>
      </p:sp>
      <p:pic>
        <p:nvPicPr>
          <p:cNvPr id="655" name="Google Shape;655;p27" title="Chart"/>
          <p:cNvPicPr preferRelativeResize="0"/>
          <p:nvPr/>
        </p:nvPicPr>
        <p:blipFill>
          <a:blip r:embed="rId6">
            <a:alphaModFix/>
          </a:blip>
          <a:stretch>
            <a:fillRect/>
          </a:stretch>
        </p:blipFill>
        <p:spPr>
          <a:xfrm>
            <a:off x="152400" y="1575200"/>
            <a:ext cx="8991601" cy="3042556"/>
          </a:xfrm>
          <a:prstGeom prst="rect">
            <a:avLst/>
          </a:prstGeom>
          <a:noFill/>
          <a:ln>
            <a:noFill/>
          </a:ln>
        </p:spPr>
      </p:pic>
    </p:spTree>
  </p:cSld>
  <p:clrMapOvr>
    <a:masterClrMapping/>
  </p:clrMapOvr>
  <mc:AlternateContent>
    <mc:Choice Requires="p14">
      <p:transition spd="slow" p14:dur="1300">
        <p:fade thruBlk="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28"/>
          <p:cNvSpPr/>
          <p:nvPr/>
        </p:nvSpPr>
        <p:spPr>
          <a:xfrm flipH="1" rot="10799681">
            <a:off x="1706500" y="3467725"/>
            <a:ext cx="6458400" cy="1414800"/>
          </a:xfrm>
          <a:prstGeom prst="bentArrow">
            <a:avLst>
              <a:gd fmla="val 34890" name="adj1"/>
              <a:gd fmla="val 25000" name="adj2"/>
              <a:gd fmla="val 50000" name="adj3"/>
              <a:gd fmla="val 56343" name="adj4"/>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2" name="Google Shape;662;p28" title="Chart"/>
          <p:cNvPicPr preferRelativeResize="0"/>
          <p:nvPr/>
        </p:nvPicPr>
        <p:blipFill rotWithShape="1">
          <a:blip r:embed="rId4">
            <a:alphaModFix/>
          </a:blip>
          <a:srcRect b="0" l="21432" r="14167" t="0"/>
          <a:stretch/>
        </p:blipFill>
        <p:spPr>
          <a:xfrm>
            <a:off x="524800" y="683900"/>
            <a:ext cx="3196224" cy="3068825"/>
          </a:xfrm>
          <a:prstGeom prst="rect">
            <a:avLst/>
          </a:prstGeom>
          <a:noFill/>
          <a:ln>
            <a:noFill/>
          </a:ln>
        </p:spPr>
      </p:pic>
      <p:pic>
        <p:nvPicPr>
          <p:cNvPr id="663" name="Google Shape;663;p28" title="Chart"/>
          <p:cNvPicPr preferRelativeResize="0"/>
          <p:nvPr/>
        </p:nvPicPr>
        <p:blipFill rotWithShape="1">
          <a:blip r:embed="rId5">
            <a:alphaModFix/>
          </a:blip>
          <a:srcRect b="12679" l="0" r="11832" t="0"/>
          <a:stretch/>
        </p:blipFill>
        <p:spPr>
          <a:xfrm>
            <a:off x="844200" y="3725550"/>
            <a:ext cx="7455600" cy="1441375"/>
          </a:xfrm>
          <a:prstGeom prst="rect">
            <a:avLst/>
          </a:prstGeom>
          <a:noFill/>
          <a:ln>
            <a:noFill/>
          </a:ln>
        </p:spPr>
      </p:pic>
      <p:pic>
        <p:nvPicPr>
          <p:cNvPr id="664" name="Google Shape;664;p28"/>
          <p:cNvPicPr preferRelativeResize="0"/>
          <p:nvPr/>
        </p:nvPicPr>
        <p:blipFill rotWithShape="1">
          <a:blip r:embed="rId6">
            <a:alphaModFix/>
          </a:blip>
          <a:srcRect b="0" l="0" r="0" t="0"/>
          <a:stretch/>
        </p:blipFill>
        <p:spPr>
          <a:xfrm>
            <a:off x="8076677" y="-5374"/>
            <a:ext cx="1055350" cy="790515"/>
          </a:xfrm>
          <a:prstGeom prst="rect">
            <a:avLst/>
          </a:prstGeom>
          <a:noFill/>
          <a:ln>
            <a:noFill/>
          </a:ln>
        </p:spPr>
      </p:pic>
      <p:pic>
        <p:nvPicPr>
          <p:cNvPr id="665" name="Google Shape;665;p28"/>
          <p:cNvPicPr preferRelativeResize="0"/>
          <p:nvPr/>
        </p:nvPicPr>
        <p:blipFill rotWithShape="1">
          <a:blip r:embed="rId6">
            <a:alphaModFix/>
          </a:blip>
          <a:srcRect b="0" l="0" r="0" t="0"/>
          <a:stretch/>
        </p:blipFill>
        <p:spPr>
          <a:xfrm rot="10800000">
            <a:off x="-9943" y="4149729"/>
            <a:ext cx="1343975" cy="1006700"/>
          </a:xfrm>
          <a:prstGeom prst="rect">
            <a:avLst/>
          </a:prstGeom>
          <a:noFill/>
          <a:ln>
            <a:noFill/>
          </a:ln>
        </p:spPr>
      </p:pic>
      <p:pic>
        <p:nvPicPr>
          <p:cNvPr id="666" name="Google Shape;666;p28"/>
          <p:cNvPicPr preferRelativeResize="0"/>
          <p:nvPr/>
        </p:nvPicPr>
        <p:blipFill rotWithShape="1">
          <a:blip r:embed="rId7">
            <a:alphaModFix/>
          </a:blip>
          <a:srcRect b="0" l="0" r="0" t="0"/>
          <a:stretch/>
        </p:blipFill>
        <p:spPr>
          <a:xfrm>
            <a:off x="7720672" y="214628"/>
            <a:ext cx="1283517" cy="216123"/>
          </a:xfrm>
          <a:prstGeom prst="rect">
            <a:avLst/>
          </a:prstGeom>
          <a:noFill/>
          <a:ln>
            <a:noFill/>
          </a:ln>
        </p:spPr>
      </p:pic>
      <p:sp>
        <p:nvSpPr>
          <p:cNvPr id="667" name="Google Shape;667;p28"/>
          <p:cNvSpPr/>
          <p:nvPr/>
        </p:nvSpPr>
        <p:spPr>
          <a:xfrm>
            <a:off x="0" y="4882823"/>
            <a:ext cx="9144000" cy="16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Arial"/>
                <a:ea typeface="Arial"/>
                <a:cs typeface="Arial"/>
                <a:sym typeface="Arial"/>
              </a:rPr>
              <a:t>Disclaimer: The information transmitted by this presentation is intended for the person or entity to which it is addressed. This presentation may contain confidential information. Please note that any use or circulation of this presentation is not permitted.</a:t>
            </a:r>
            <a:endParaRPr b="0" i="0" sz="1100" u="none" cap="none" strike="noStrike">
              <a:solidFill>
                <a:srgbClr val="000000"/>
              </a:solidFill>
              <a:latin typeface="Arial"/>
              <a:ea typeface="Arial"/>
              <a:cs typeface="Arial"/>
              <a:sym typeface="Arial"/>
            </a:endParaRPr>
          </a:p>
        </p:txBody>
      </p:sp>
      <p:sp>
        <p:nvSpPr>
          <p:cNvPr id="668" name="Google Shape;668;p28"/>
          <p:cNvSpPr/>
          <p:nvPr/>
        </p:nvSpPr>
        <p:spPr>
          <a:xfrm>
            <a:off x="139774" y="170800"/>
            <a:ext cx="7581000" cy="435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700"/>
              <a:buFont typeface="Arial"/>
              <a:buNone/>
            </a:pPr>
            <a:r>
              <a:rPr lang="en" sz="2400">
                <a:solidFill>
                  <a:srgbClr val="1F887E"/>
                </a:solidFill>
                <a:latin typeface="Montserrat"/>
                <a:ea typeface="Montserrat"/>
                <a:cs typeface="Montserrat"/>
                <a:sym typeface="Montserrat"/>
              </a:rPr>
              <a:t>Channelwise Sales Contribution</a:t>
            </a:r>
            <a:endParaRPr sz="2400">
              <a:solidFill>
                <a:srgbClr val="1F887E"/>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700"/>
              <a:buFont typeface="Arial"/>
              <a:buNone/>
            </a:pPr>
            <a:r>
              <a:t/>
            </a:r>
            <a:endParaRPr sz="2400">
              <a:solidFill>
                <a:srgbClr val="1F887E"/>
              </a:solidFill>
              <a:latin typeface="Montserrat"/>
              <a:ea typeface="Montserrat"/>
              <a:cs typeface="Montserrat"/>
              <a:sym typeface="Montserrat"/>
            </a:endParaRPr>
          </a:p>
        </p:txBody>
      </p:sp>
      <p:sp>
        <p:nvSpPr>
          <p:cNvPr id="669" name="Google Shape;669;p28"/>
          <p:cNvSpPr/>
          <p:nvPr/>
        </p:nvSpPr>
        <p:spPr>
          <a:xfrm>
            <a:off x="347633" y="0"/>
            <a:ext cx="986400" cy="93300"/>
          </a:xfrm>
          <a:prstGeom prst="rect">
            <a:avLst/>
          </a:prstGeom>
          <a:solidFill>
            <a:srgbClr val="249C9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2060"/>
              </a:solidFill>
              <a:latin typeface="Calibri"/>
              <a:ea typeface="Calibri"/>
              <a:cs typeface="Calibri"/>
              <a:sym typeface="Calibri"/>
            </a:endParaRPr>
          </a:p>
        </p:txBody>
      </p:sp>
      <p:sp>
        <p:nvSpPr>
          <p:cNvPr id="670" name="Google Shape;670;p28"/>
          <p:cNvSpPr txBox="1"/>
          <p:nvPr/>
        </p:nvSpPr>
        <p:spPr>
          <a:xfrm>
            <a:off x="5957525" y="1775650"/>
            <a:ext cx="291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671" name="Google Shape;671;p28"/>
          <p:cNvSpPr txBox="1"/>
          <p:nvPr/>
        </p:nvSpPr>
        <p:spPr>
          <a:xfrm>
            <a:off x="268500" y="624000"/>
            <a:ext cx="848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672" name="Google Shape;672;p28" title="Chart"/>
          <p:cNvPicPr preferRelativeResize="0"/>
          <p:nvPr/>
        </p:nvPicPr>
        <p:blipFill>
          <a:blip r:embed="rId8">
            <a:alphaModFix/>
          </a:blip>
          <a:stretch>
            <a:fillRect/>
          </a:stretch>
        </p:blipFill>
        <p:spPr>
          <a:xfrm>
            <a:off x="4325024" y="759075"/>
            <a:ext cx="4550601" cy="2813788"/>
          </a:xfrm>
          <a:prstGeom prst="rect">
            <a:avLst/>
          </a:prstGeom>
          <a:noFill/>
          <a:ln>
            <a:noFill/>
          </a:ln>
        </p:spPr>
      </p:pic>
      <p:cxnSp>
        <p:nvCxnSpPr>
          <p:cNvPr id="673" name="Google Shape;673;p28"/>
          <p:cNvCxnSpPr/>
          <p:nvPr/>
        </p:nvCxnSpPr>
        <p:spPr>
          <a:xfrm>
            <a:off x="599475" y="3725550"/>
            <a:ext cx="8069100" cy="24000"/>
          </a:xfrm>
          <a:prstGeom prst="straightConnector1">
            <a:avLst/>
          </a:prstGeom>
          <a:noFill/>
          <a:ln cap="flat" cmpd="sng" w="19050">
            <a:solidFill>
              <a:srgbClr val="C2C2C2"/>
            </a:solidFill>
            <a:prstDash val="solid"/>
            <a:round/>
            <a:headEnd len="med" w="med" type="none"/>
            <a:tailEnd len="med" w="med" type="none"/>
          </a:ln>
        </p:spPr>
      </p:cxnSp>
      <p:cxnSp>
        <p:nvCxnSpPr>
          <p:cNvPr id="674" name="Google Shape;674;p28"/>
          <p:cNvCxnSpPr/>
          <p:nvPr/>
        </p:nvCxnSpPr>
        <p:spPr>
          <a:xfrm>
            <a:off x="4325025" y="787175"/>
            <a:ext cx="0" cy="2757600"/>
          </a:xfrm>
          <a:prstGeom prst="straightConnector1">
            <a:avLst/>
          </a:prstGeom>
          <a:noFill/>
          <a:ln cap="flat" cmpd="sng" w="19050">
            <a:solidFill>
              <a:srgbClr val="C2C2C2"/>
            </a:solidFill>
            <a:prstDash val="solid"/>
            <a:round/>
            <a:headEnd len="med" w="med" type="none"/>
            <a:tailEnd len="med" w="med" type="none"/>
          </a:ln>
        </p:spPr>
      </p:cxnSp>
    </p:spTree>
  </p:cSld>
  <p:clrMapOvr>
    <a:masterClrMapping/>
  </p:clrMapOvr>
  <mc:AlternateContent>
    <mc:Choice Requires="p14">
      <p:transition spd="slow" p14:dur="13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1000"/>
                                        <p:tgtEl>
                                          <p:spTgt spid="6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29"/>
          <p:cNvSpPr/>
          <p:nvPr/>
        </p:nvSpPr>
        <p:spPr>
          <a:xfrm flipH="1" rot="10799681">
            <a:off x="1706500" y="3467725"/>
            <a:ext cx="6458400" cy="1414800"/>
          </a:xfrm>
          <a:prstGeom prst="bentArrow">
            <a:avLst>
              <a:gd fmla="val 34890" name="adj1"/>
              <a:gd fmla="val 25000" name="adj2"/>
              <a:gd fmla="val 50000" name="adj3"/>
              <a:gd fmla="val 56343" name="adj4"/>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1" name="Google Shape;681;p29" title="Chart"/>
          <p:cNvPicPr preferRelativeResize="0"/>
          <p:nvPr/>
        </p:nvPicPr>
        <p:blipFill rotWithShape="1">
          <a:blip r:embed="rId3">
            <a:alphaModFix/>
          </a:blip>
          <a:srcRect b="0" l="21432" r="14167" t="0"/>
          <a:stretch/>
        </p:blipFill>
        <p:spPr>
          <a:xfrm>
            <a:off x="524800" y="683900"/>
            <a:ext cx="3196224" cy="3068825"/>
          </a:xfrm>
          <a:prstGeom prst="rect">
            <a:avLst/>
          </a:prstGeom>
          <a:noFill/>
          <a:ln>
            <a:noFill/>
          </a:ln>
        </p:spPr>
      </p:pic>
      <p:pic>
        <p:nvPicPr>
          <p:cNvPr id="682" name="Google Shape;682;p29" title="Chart"/>
          <p:cNvPicPr preferRelativeResize="0"/>
          <p:nvPr/>
        </p:nvPicPr>
        <p:blipFill rotWithShape="1">
          <a:blip r:embed="rId4">
            <a:alphaModFix/>
          </a:blip>
          <a:srcRect b="12679" l="0" r="11832" t="0"/>
          <a:stretch/>
        </p:blipFill>
        <p:spPr>
          <a:xfrm>
            <a:off x="844200" y="3725550"/>
            <a:ext cx="7455600" cy="1441375"/>
          </a:xfrm>
          <a:prstGeom prst="rect">
            <a:avLst/>
          </a:prstGeom>
          <a:noFill/>
          <a:ln>
            <a:noFill/>
          </a:ln>
        </p:spPr>
      </p:pic>
      <p:pic>
        <p:nvPicPr>
          <p:cNvPr id="683" name="Google Shape;683;p29"/>
          <p:cNvPicPr preferRelativeResize="0"/>
          <p:nvPr/>
        </p:nvPicPr>
        <p:blipFill rotWithShape="1">
          <a:blip r:embed="rId5">
            <a:alphaModFix/>
          </a:blip>
          <a:srcRect b="0" l="0" r="0" t="0"/>
          <a:stretch/>
        </p:blipFill>
        <p:spPr>
          <a:xfrm>
            <a:off x="8076677" y="-5374"/>
            <a:ext cx="1055350" cy="790515"/>
          </a:xfrm>
          <a:prstGeom prst="rect">
            <a:avLst/>
          </a:prstGeom>
          <a:noFill/>
          <a:ln>
            <a:noFill/>
          </a:ln>
        </p:spPr>
      </p:pic>
      <p:pic>
        <p:nvPicPr>
          <p:cNvPr id="684" name="Google Shape;684;p29"/>
          <p:cNvPicPr preferRelativeResize="0"/>
          <p:nvPr/>
        </p:nvPicPr>
        <p:blipFill rotWithShape="1">
          <a:blip r:embed="rId5">
            <a:alphaModFix/>
          </a:blip>
          <a:srcRect b="0" l="0" r="0" t="0"/>
          <a:stretch/>
        </p:blipFill>
        <p:spPr>
          <a:xfrm rot="10800000">
            <a:off x="-9943" y="4149729"/>
            <a:ext cx="1343975" cy="1006700"/>
          </a:xfrm>
          <a:prstGeom prst="rect">
            <a:avLst/>
          </a:prstGeom>
          <a:noFill/>
          <a:ln>
            <a:noFill/>
          </a:ln>
        </p:spPr>
      </p:pic>
      <p:pic>
        <p:nvPicPr>
          <p:cNvPr id="685" name="Google Shape;685;p29"/>
          <p:cNvPicPr preferRelativeResize="0"/>
          <p:nvPr/>
        </p:nvPicPr>
        <p:blipFill rotWithShape="1">
          <a:blip r:embed="rId6">
            <a:alphaModFix/>
          </a:blip>
          <a:srcRect b="0" l="0" r="0" t="0"/>
          <a:stretch/>
        </p:blipFill>
        <p:spPr>
          <a:xfrm>
            <a:off x="7720672" y="214628"/>
            <a:ext cx="1283517" cy="216123"/>
          </a:xfrm>
          <a:prstGeom prst="rect">
            <a:avLst/>
          </a:prstGeom>
          <a:noFill/>
          <a:ln>
            <a:noFill/>
          </a:ln>
        </p:spPr>
      </p:pic>
      <p:sp>
        <p:nvSpPr>
          <p:cNvPr id="686" name="Google Shape;686;p29"/>
          <p:cNvSpPr/>
          <p:nvPr/>
        </p:nvSpPr>
        <p:spPr>
          <a:xfrm>
            <a:off x="0" y="4882823"/>
            <a:ext cx="9144000" cy="16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Arial"/>
                <a:ea typeface="Arial"/>
                <a:cs typeface="Arial"/>
                <a:sym typeface="Arial"/>
              </a:rPr>
              <a:t>Disclaimer: The information transmitted by this presentation is intended for the person or entity to which it is addressed. This presentation may contain confidential information. Please note that any use or circulation of this presentation is not permitted.</a:t>
            </a:r>
            <a:endParaRPr b="0" i="0" sz="1100" u="none" cap="none" strike="noStrike">
              <a:solidFill>
                <a:srgbClr val="000000"/>
              </a:solidFill>
              <a:latin typeface="Arial"/>
              <a:ea typeface="Arial"/>
              <a:cs typeface="Arial"/>
              <a:sym typeface="Arial"/>
            </a:endParaRPr>
          </a:p>
        </p:txBody>
      </p:sp>
      <p:sp>
        <p:nvSpPr>
          <p:cNvPr id="687" name="Google Shape;687;p29"/>
          <p:cNvSpPr/>
          <p:nvPr/>
        </p:nvSpPr>
        <p:spPr>
          <a:xfrm>
            <a:off x="139774" y="170800"/>
            <a:ext cx="7581000" cy="435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700"/>
              <a:buFont typeface="Arial"/>
              <a:buNone/>
            </a:pPr>
            <a:r>
              <a:rPr lang="en" sz="2400">
                <a:solidFill>
                  <a:srgbClr val="1F887E"/>
                </a:solidFill>
                <a:latin typeface="Montserrat"/>
                <a:ea typeface="Montserrat"/>
                <a:cs typeface="Montserrat"/>
                <a:sym typeface="Montserrat"/>
              </a:rPr>
              <a:t>Channelwise Sales Contribution</a:t>
            </a:r>
            <a:endParaRPr sz="2400">
              <a:solidFill>
                <a:srgbClr val="1F887E"/>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700"/>
              <a:buFont typeface="Arial"/>
              <a:buNone/>
            </a:pPr>
            <a:r>
              <a:t/>
            </a:r>
            <a:endParaRPr sz="2400">
              <a:solidFill>
                <a:srgbClr val="1F887E"/>
              </a:solidFill>
              <a:latin typeface="Montserrat"/>
              <a:ea typeface="Montserrat"/>
              <a:cs typeface="Montserrat"/>
              <a:sym typeface="Montserrat"/>
            </a:endParaRPr>
          </a:p>
        </p:txBody>
      </p:sp>
      <p:sp>
        <p:nvSpPr>
          <p:cNvPr id="688" name="Google Shape;688;p29"/>
          <p:cNvSpPr/>
          <p:nvPr/>
        </p:nvSpPr>
        <p:spPr>
          <a:xfrm>
            <a:off x="347633" y="0"/>
            <a:ext cx="986400" cy="93300"/>
          </a:xfrm>
          <a:prstGeom prst="rect">
            <a:avLst/>
          </a:prstGeom>
          <a:solidFill>
            <a:srgbClr val="249C9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2060"/>
              </a:solidFill>
              <a:latin typeface="Calibri"/>
              <a:ea typeface="Calibri"/>
              <a:cs typeface="Calibri"/>
              <a:sym typeface="Calibri"/>
            </a:endParaRPr>
          </a:p>
        </p:txBody>
      </p:sp>
      <p:sp>
        <p:nvSpPr>
          <p:cNvPr id="689" name="Google Shape;689;p29"/>
          <p:cNvSpPr txBox="1"/>
          <p:nvPr/>
        </p:nvSpPr>
        <p:spPr>
          <a:xfrm>
            <a:off x="5957525" y="1775650"/>
            <a:ext cx="291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690" name="Google Shape;690;p29"/>
          <p:cNvSpPr txBox="1"/>
          <p:nvPr/>
        </p:nvSpPr>
        <p:spPr>
          <a:xfrm>
            <a:off x="268500" y="624000"/>
            <a:ext cx="848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691" name="Google Shape;691;p29" title="Chart"/>
          <p:cNvPicPr preferRelativeResize="0"/>
          <p:nvPr/>
        </p:nvPicPr>
        <p:blipFill>
          <a:blip r:embed="rId7">
            <a:alphaModFix/>
          </a:blip>
          <a:stretch>
            <a:fillRect/>
          </a:stretch>
        </p:blipFill>
        <p:spPr>
          <a:xfrm>
            <a:off x="4325024" y="759075"/>
            <a:ext cx="4550601" cy="2813788"/>
          </a:xfrm>
          <a:prstGeom prst="rect">
            <a:avLst/>
          </a:prstGeom>
          <a:noFill/>
          <a:ln>
            <a:noFill/>
          </a:ln>
        </p:spPr>
      </p:pic>
      <p:cxnSp>
        <p:nvCxnSpPr>
          <p:cNvPr id="692" name="Google Shape;692;p29"/>
          <p:cNvCxnSpPr/>
          <p:nvPr/>
        </p:nvCxnSpPr>
        <p:spPr>
          <a:xfrm>
            <a:off x="599475" y="3725550"/>
            <a:ext cx="8069100" cy="24000"/>
          </a:xfrm>
          <a:prstGeom prst="straightConnector1">
            <a:avLst/>
          </a:prstGeom>
          <a:noFill/>
          <a:ln cap="flat" cmpd="sng" w="19050">
            <a:solidFill>
              <a:srgbClr val="C2C2C2"/>
            </a:solidFill>
            <a:prstDash val="solid"/>
            <a:round/>
            <a:headEnd len="med" w="med" type="none"/>
            <a:tailEnd len="med" w="med" type="none"/>
          </a:ln>
        </p:spPr>
      </p:cxnSp>
      <p:cxnSp>
        <p:nvCxnSpPr>
          <p:cNvPr id="693" name="Google Shape;693;p29"/>
          <p:cNvCxnSpPr/>
          <p:nvPr/>
        </p:nvCxnSpPr>
        <p:spPr>
          <a:xfrm>
            <a:off x="4325025" y="787175"/>
            <a:ext cx="0" cy="2757600"/>
          </a:xfrm>
          <a:prstGeom prst="straightConnector1">
            <a:avLst/>
          </a:prstGeom>
          <a:noFill/>
          <a:ln cap="flat" cmpd="sng" w="19050">
            <a:solidFill>
              <a:srgbClr val="C2C2C2"/>
            </a:solidFill>
            <a:prstDash val="solid"/>
            <a:round/>
            <a:headEnd len="med" w="med" type="none"/>
            <a:tailEnd len="med" w="med" type="none"/>
          </a:ln>
        </p:spPr>
      </p:cxnSp>
    </p:spTree>
  </p:cSld>
  <p:clrMapOvr>
    <a:masterClrMapping/>
  </p:clrMapOvr>
  <mc:AlternateContent>
    <mc:Choice Requires="p14">
      <p:transition spd="slow" p14:dur="13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1000"/>
                                        <p:tgtEl>
                                          <p:spTgt spid="6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pic>
        <p:nvPicPr>
          <p:cNvPr id="699" name="Google Shape;699;p30"/>
          <p:cNvPicPr preferRelativeResize="0"/>
          <p:nvPr/>
        </p:nvPicPr>
        <p:blipFill rotWithShape="1">
          <a:blip r:embed="rId3">
            <a:alphaModFix/>
          </a:blip>
          <a:srcRect b="0" l="0" r="0" t="0"/>
          <a:stretch/>
        </p:blipFill>
        <p:spPr>
          <a:xfrm>
            <a:off x="8076677" y="-5374"/>
            <a:ext cx="1055350" cy="790515"/>
          </a:xfrm>
          <a:prstGeom prst="rect">
            <a:avLst/>
          </a:prstGeom>
          <a:noFill/>
          <a:ln>
            <a:noFill/>
          </a:ln>
        </p:spPr>
      </p:pic>
      <p:pic>
        <p:nvPicPr>
          <p:cNvPr id="700" name="Google Shape;700;p30"/>
          <p:cNvPicPr preferRelativeResize="0"/>
          <p:nvPr/>
        </p:nvPicPr>
        <p:blipFill rotWithShape="1">
          <a:blip r:embed="rId3">
            <a:alphaModFix/>
          </a:blip>
          <a:srcRect b="0" l="0" r="0" t="0"/>
          <a:stretch/>
        </p:blipFill>
        <p:spPr>
          <a:xfrm rot="10800000">
            <a:off x="-9943" y="4149729"/>
            <a:ext cx="1343975" cy="1006700"/>
          </a:xfrm>
          <a:prstGeom prst="rect">
            <a:avLst/>
          </a:prstGeom>
          <a:noFill/>
          <a:ln>
            <a:noFill/>
          </a:ln>
        </p:spPr>
      </p:pic>
      <p:pic>
        <p:nvPicPr>
          <p:cNvPr id="701" name="Google Shape;701;p30"/>
          <p:cNvPicPr preferRelativeResize="0"/>
          <p:nvPr/>
        </p:nvPicPr>
        <p:blipFill rotWithShape="1">
          <a:blip r:embed="rId4">
            <a:alphaModFix/>
          </a:blip>
          <a:srcRect b="0" l="0" r="0" t="0"/>
          <a:stretch/>
        </p:blipFill>
        <p:spPr>
          <a:xfrm>
            <a:off x="7720672" y="214628"/>
            <a:ext cx="1283517" cy="216123"/>
          </a:xfrm>
          <a:prstGeom prst="rect">
            <a:avLst/>
          </a:prstGeom>
          <a:noFill/>
          <a:ln>
            <a:noFill/>
          </a:ln>
        </p:spPr>
      </p:pic>
      <p:sp>
        <p:nvSpPr>
          <p:cNvPr id="702" name="Google Shape;702;p30"/>
          <p:cNvSpPr/>
          <p:nvPr/>
        </p:nvSpPr>
        <p:spPr>
          <a:xfrm>
            <a:off x="0" y="4882823"/>
            <a:ext cx="9144000" cy="16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Arial"/>
                <a:ea typeface="Arial"/>
                <a:cs typeface="Arial"/>
                <a:sym typeface="Arial"/>
              </a:rPr>
              <a:t>Disclaimer: The information transmitted by this presentation is intended for the person or entity to which it is addressed. This presentation may contain confidential information. Please note that any use or circulation of this presentation is not permitted.</a:t>
            </a:r>
            <a:endParaRPr b="0" i="0" sz="1100" u="none" cap="none" strike="noStrike">
              <a:solidFill>
                <a:srgbClr val="000000"/>
              </a:solidFill>
              <a:latin typeface="Arial"/>
              <a:ea typeface="Arial"/>
              <a:cs typeface="Arial"/>
              <a:sym typeface="Arial"/>
            </a:endParaRPr>
          </a:p>
        </p:txBody>
      </p:sp>
      <p:sp>
        <p:nvSpPr>
          <p:cNvPr id="703" name="Google Shape;703;p30"/>
          <p:cNvSpPr/>
          <p:nvPr/>
        </p:nvSpPr>
        <p:spPr>
          <a:xfrm>
            <a:off x="139779" y="170800"/>
            <a:ext cx="5739900" cy="435600"/>
          </a:xfrm>
          <a:prstGeom prst="rect">
            <a:avLst/>
          </a:prstGeom>
          <a:noFill/>
          <a:ln>
            <a:noFill/>
          </a:ln>
        </p:spPr>
        <p:txBody>
          <a:bodyPr anchorCtr="0" anchor="t" bIns="34275" lIns="68575" spcFirstLastPara="1" rIns="68575" wrap="square" tIns="34275">
            <a:noAutofit/>
          </a:bodyPr>
          <a:lstStyle/>
          <a:p>
            <a:pPr indent="0" lvl="0" marL="38100" marR="0" rtl="0" algn="l">
              <a:lnSpc>
                <a:spcPct val="100000"/>
              </a:lnSpc>
              <a:spcBef>
                <a:spcPts val="0"/>
              </a:spcBef>
              <a:spcAft>
                <a:spcPts val="0"/>
              </a:spcAft>
              <a:buClr>
                <a:srgbClr val="000000"/>
              </a:buClr>
              <a:buSzPts val="2700"/>
              <a:buFont typeface="Arial"/>
              <a:buNone/>
            </a:pPr>
            <a:r>
              <a:rPr lang="en" sz="2400">
                <a:solidFill>
                  <a:srgbClr val="1F887E"/>
                </a:solidFill>
                <a:latin typeface="Montserrat"/>
                <a:ea typeface="Montserrat"/>
                <a:cs typeface="Montserrat"/>
                <a:sym typeface="Montserrat"/>
              </a:rPr>
              <a:t>Channel wise ROI</a:t>
            </a:r>
            <a:endParaRPr sz="2400">
              <a:solidFill>
                <a:srgbClr val="1F887E"/>
              </a:solidFill>
              <a:latin typeface="Montserrat"/>
              <a:ea typeface="Montserrat"/>
              <a:cs typeface="Montserrat"/>
              <a:sym typeface="Montserrat"/>
            </a:endParaRPr>
          </a:p>
        </p:txBody>
      </p:sp>
      <p:sp>
        <p:nvSpPr>
          <p:cNvPr id="704" name="Google Shape;704;p30"/>
          <p:cNvSpPr/>
          <p:nvPr/>
        </p:nvSpPr>
        <p:spPr>
          <a:xfrm>
            <a:off x="347633" y="0"/>
            <a:ext cx="986400" cy="93300"/>
          </a:xfrm>
          <a:prstGeom prst="rect">
            <a:avLst/>
          </a:prstGeom>
          <a:solidFill>
            <a:srgbClr val="249C9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2060"/>
              </a:solidFill>
              <a:latin typeface="Calibri"/>
              <a:ea typeface="Calibri"/>
              <a:cs typeface="Calibri"/>
              <a:sym typeface="Calibri"/>
            </a:endParaRPr>
          </a:p>
        </p:txBody>
      </p:sp>
      <p:sp>
        <p:nvSpPr>
          <p:cNvPr id="705" name="Google Shape;705;p30"/>
          <p:cNvSpPr txBox="1"/>
          <p:nvPr/>
        </p:nvSpPr>
        <p:spPr>
          <a:xfrm>
            <a:off x="5957525" y="1775650"/>
            <a:ext cx="291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706" name="Google Shape;706;p30"/>
          <p:cNvSpPr txBox="1"/>
          <p:nvPr/>
        </p:nvSpPr>
        <p:spPr>
          <a:xfrm>
            <a:off x="42813" y="749100"/>
            <a:ext cx="44583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latin typeface="Open Sans"/>
                <a:ea typeface="Open Sans"/>
                <a:cs typeface="Open Sans"/>
                <a:sym typeface="Open Sans"/>
              </a:rPr>
              <a:t>ROI = </a:t>
            </a:r>
            <a:r>
              <a:rPr i="1" lang="en" sz="1200" u="sng">
                <a:latin typeface="Open Sans"/>
                <a:ea typeface="Open Sans"/>
                <a:cs typeface="Open Sans"/>
                <a:sym typeface="Open Sans"/>
              </a:rPr>
              <a:t>Net Sales from the Channel  </a:t>
            </a:r>
            <a:r>
              <a:rPr lang="en" sz="1200" u="sng">
                <a:latin typeface="Open Sans"/>
                <a:ea typeface="Open Sans"/>
                <a:cs typeface="Open Sans"/>
                <a:sym typeface="Open Sans"/>
              </a:rPr>
              <a:t>x </a:t>
            </a:r>
            <a:r>
              <a:rPr i="1" lang="en" sz="1200" u="sng">
                <a:latin typeface="Open Sans"/>
                <a:ea typeface="Open Sans"/>
                <a:cs typeface="Open Sans"/>
                <a:sym typeface="Open Sans"/>
              </a:rPr>
              <a:t> Avg Cost of Burger </a:t>
            </a:r>
            <a:endParaRPr i="1" sz="1200" u="sng">
              <a:latin typeface="Open Sans"/>
              <a:ea typeface="Open Sans"/>
              <a:cs typeface="Open Sans"/>
              <a:sym typeface="Open Sans"/>
            </a:endParaRPr>
          </a:p>
          <a:p>
            <a:pPr indent="0" lvl="0" marL="0" rtl="0" algn="ctr">
              <a:spcBef>
                <a:spcPts val="0"/>
              </a:spcBef>
              <a:spcAft>
                <a:spcPts val="0"/>
              </a:spcAft>
              <a:buNone/>
            </a:pPr>
            <a:r>
              <a:rPr i="1" lang="en" sz="1200">
                <a:latin typeface="Open Sans"/>
                <a:ea typeface="Open Sans"/>
                <a:cs typeface="Open Sans"/>
                <a:sym typeface="Open Sans"/>
              </a:rPr>
              <a:t>           Net Investment in Channel</a:t>
            </a:r>
            <a:endParaRPr i="1" sz="1200">
              <a:latin typeface="Open Sans"/>
              <a:ea typeface="Open Sans"/>
              <a:cs typeface="Open Sans"/>
              <a:sym typeface="Open Sans"/>
            </a:endParaRPr>
          </a:p>
        </p:txBody>
      </p:sp>
      <p:pic>
        <p:nvPicPr>
          <p:cNvPr id="707" name="Google Shape;707;p30" title="Chart"/>
          <p:cNvPicPr preferRelativeResize="0"/>
          <p:nvPr/>
        </p:nvPicPr>
        <p:blipFill rotWithShape="1">
          <a:blip r:embed="rId5">
            <a:alphaModFix/>
          </a:blip>
          <a:srcRect b="-2079" l="1070" r="-1069" t="2080"/>
          <a:stretch/>
        </p:blipFill>
        <p:spPr>
          <a:xfrm>
            <a:off x="139775" y="1445900"/>
            <a:ext cx="4220199" cy="2609495"/>
          </a:xfrm>
          <a:prstGeom prst="rect">
            <a:avLst/>
          </a:prstGeom>
          <a:noFill/>
          <a:ln>
            <a:noFill/>
          </a:ln>
        </p:spPr>
      </p:pic>
      <p:pic>
        <p:nvPicPr>
          <p:cNvPr id="708" name="Google Shape;708;p30" title="Chart"/>
          <p:cNvPicPr preferRelativeResize="0"/>
          <p:nvPr/>
        </p:nvPicPr>
        <p:blipFill>
          <a:blip r:embed="rId6">
            <a:alphaModFix/>
          </a:blip>
          <a:stretch>
            <a:fillRect/>
          </a:stretch>
        </p:blipFill>
        <p:spPr>
          <a:xfrm>
            <a:off x="4470550" y="1445900"/>
            <a:ext cx="4220199" cy="2609499"/>
          </a:xfrm>
          <a:prstGeom prst="rect">
            <a:avLst/>
          </a:prstGeom>
          <a:noFill/>
          <a:ln>
            <a:noFill/>
          </a:ln>
        </p:spPr>
      </p:pic>
    </p:spTree>
  </p:cSld>
  <p:clrMapOvr>
    <a:masterClrMapping/>
  </p:clrMapOvr>
  <mc:AlternateContent>
    <mc:Choice Requires="p14">
      <p:transition spd="slow" p14:dur="1300">
        <p:fade thruBlk="1"/>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pic>
        <p:nvPicPr>
          <p:cNvPr id="714" name="Google Shape;714;p31"/>
          <p:cNvPicPr preferRelativeResize="0"/>
          <p:nvPr/>
        </p:nvPicPr>
        <p:blipFill rotWithShape="1">
          <a:blip r:embed="rId3">
            <a:alphaModFix/>
          </a:blip>
          <a:srcRect b="0" l="0" r="0" t="0"/>
          <a:stretch/>
        </p:blipFill>
        <p:spPr>
          <a:xfrm>
            <a:off x="8076677" y="-5374"/>
            <a:ext cx="1055350" cy="790515"/>
          </a:xfrm>
          <a:prstGeom prst="rect">
            <a:avLst/>
          </a:prstGeom>
          <a:noFill/>
          <a:ln>
            <a:noFill/>
          </a:ln>
        </p:spPr>
      </p:pic>
      <p:sp>
        <p:nvSpPr>
          <p:cNvPr id="715" name="Google Shape;715;p31"/>
          <p:cNvSpPr/>
          <p:nvPr/>
        </p:nvSpPr>
        <p:spPr>
          <a:xfrm>
            <a:off x="139779" y="170800"/>
            <a:ext cx="5739900" cy="435600"/>
          </a:xfrm>
          <a:prstGeom prst="rect">
            <a:avLst/>
          </a:prstGeom>
          <a:noFill/>
          <a:ln>
            <a:noFill/>
          </a:ln>
        </p:spPr>
        <p:txBody>
          <a:bodyPr anchorCtr="0" anchor="t" bIns="34275" lIns="68575" spcFirstLastPara="1" rIns="68575" wrap="square" tIns="34275">
            <a:noAutofit/>
          </a:bodyPr>
          <a:lstStyle/>
          <a:p>
            <a:pPr indent="0" lvl="0" marL="38100" marR="0" rtl="0" algn="l">
              <a:lnSpc>
                <a:spcPct val="100000"/>
              </a:lnSpc>
              <a:spcBef>
                <a:spcPts val="0"/>
              </a:spcBef>
              <a:spcAft>
                <a:spcPts val="0"/>
              </a:spcAft>
              <a:buClr>
                <a:srgbClr val="000000"/>
              </a:buClr>
              <a:buSzPts val="2700"/>
              <a:buFont typeface="Arial"/>
              <a:buNone/>
            </a:pPr>
            <a:r>
              <a:rPr lang="en" sz="2400">
                <a:solidFill>
                  <a:srgbClr val="1F887E"/>
                </a:solidFill>
                <a:latin typeface="Montserrat"/>
                <a:ea typeface="Montserrat"/>
                <a:cs typeface="Montserrat"/>
                <a:sym typeface="Montserrat"/>
              </a:rPr>
              <a:t>Carryover &amp; Saturation Effect</a:t>
            </a:r>
            <a:endParaRPr sz="2400">
              <a:solidFill>
                <a:srgbClr val="1F887E"/>
              </a:solidFill>
              <a:latin typeface="Montserrat"/>
              <a:ea typeface="Montserrat"/>
              <a:cs typeface="Montserrat"/>
              <a:sym typeface="Montserrat"/>
            </a:endParaRPr>
          </a:p>
        </p:txBody>
      </p:sp>
      <p:pic>
        <p:nvPicPr>
          <p:cNvPr id="716" name="Google Shape;716;p31"/>
          <p:cNvPicPr preferRelativeResize="0"/>
          <p:nvPr/>
        </p:nvPicPr>
        <p:blipFill rotWithShape="1">
          <a:blip r:embed="rId3">
            <a:alphaModFix/>
          </a:blip>
          <a:srcRect b="0" l="0" r="0" t="0"/>
          <a:stretch/>
        </p:blipFill>
        <p:spPr>
          <a:xfrm rot="10800000">
            <a:off x="-9943" y="4149729"/>
            <a:ext cx="1343975" cy="1006700"/>
          </a:xfrm>
          <a:prstGeom prst="rect">
            <a:avLst/>
          </a:prstGeom>
          <a:noFill/>
          <a:ln>
            <a:noFill/>
          </a:ln>
        </p:spPr>
      </p:pic>
      <p:pic>
        <p:nvPicPr>
          <p:cNvPr id="717" name="Google Shape;717;p31"/>
          <p:cNvPicPr preferRelativeResize="0"/>
          <p:nvPr/>
        </p:nvPicPr>
        <p:blipFill rotWithShape="1">
          <a:blip r:embed="rId4">
            <a:alphaModFix/>
          </a:blip>
          <a:srcRect b="0" l="0" r="0" t="0"/>
          <a:stretch/>
        </p:blipFill>
        <p:spPr>
          <a:xfrm>
            <a:off x="7720672" y="214628"/>
            <a:ext cx="1283517" cy="216123"/>
          </a:xfrm>
          <a:prstGeom prst="rect">
            <a:avLst/>
          </a:prstGeom>
          <a:noFill/>
          <a:ln>
            <a:noFill/>
          </a:ln>
        </p:spPr>
      </p:pic>
      <p:sp>
        <p:nvSpPr>
          <p:cNvPr id="718" name="Google Shape;718;p31"/>
          <p:cNvSpPr txBox="1"/>
          <p:nvPr/>
        </p:nvSpPr>
        <p:spPr>
          <a:xfrm>
            <a:off x="1162879" y="963057"/>
            <a:ext cx="4283700" cy="3842400"/>
          </a:xfrm>
          <a:prstGeom prst="rect">
            <a:avLst/>
          </a:prstGeom>
          <a:noFill/>
          <a:ln>
            <a:noFill/>
          </a:ln>
        </p:spPr>
        <p:txBody>
          <a:bodyPr anchorCtr="0" anchor="t" bIns="34275" lIns="68575" spcFirstLastPara="1" rIns="68575" wrap="square" tIns="34275">
            <a:noAutofit/>
          </a:bodyPr>
          <a:lstStyle/>
          <a:p>
            <a:pPr indent="0" lvl="0" marL="1371600" marR="0" rtl="0" algn="l">
              <a:lnSpc>
                <a:spcPct val="150000"/>
              </a:lnSpc>
              <a:spcBef>
                <a:spcPts val="0"/>
              </a:spcBef>
              <a:spcAft>
                <a:spcPts val="0"/>
              </a:spcAft>
              <a:buNone/>
            </a:pPr>
            <a:r>
              <a:t/>
            </a:r>
            <a:endParaRPr sz="1100"/>
          </a:p>
          <a:p>
            <a:pPr indent="-241300" lvl="2" marL="685800" marR="0" rtl="0" algn="l">
              <a:lnSpc>
                <a:spcPct val="100000"/>
              </a:lnSpc>
              <a:spcBef>
                <a:spcPts val="0"/>
              </a:spcBef>
              <a:spcAft>
                <a:spcPts val="0"/>
              </a:spcAft>
              <a:buClr>
                <a:srgbClr val="002060"/>
              </a:buClr>
              <a:buSzPts val="1500"/>
              <a:buFont typeface="Arial"/>
              <a:buNone/>
            </a:pPr>
            <a:r>
              <a:t/>
            </a:r>
            <a:endParaRPr b="0" i="0" sz="1500" u="none" cap="none" strike="noStrike">
              <a:solidFill>
                <a:srgbClr val="002060"/>
              </a:solidFill>
              <a:latin typeface="Montserrat"/>
              <a:ea typeface="Montserrat"/>
              <a:cs typeface="Montserrat"/>
              <a:sym typeface="Montserrat"/>
            </a:endParaRPr>
          </a:p>
        </p:txBody>
      </p:sp>
      <p:sp>
        <p:nvSpPr>
          <p:cNvPr id="719" name="Google Shape;719;p31"/>
          <p:cNvSpPr/>
          <p:nvPr/>
        </p:nvSpPr>
        <p:spPr>
          <a:xfrm>
            <a:off x="0" y="4882823"/>
            <a:ext cx="9144000" cy="16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Arial"/>
                <a:ea typeface="Arial"/>
                <a:cs typeface="Arial"/>
                <a:sym typeface="Arial"/>
              </a:rPr>
              <a:t>Disclaimer: The information transmitted by this presentation is intended for the person or entity to which it is addressed. This presentation may contain confidential information. Please note that any use or circulation of this presentation is not permitted.</a:t>
            </a:r>
            <a:endParaRPr b="0" i="0" sz="1100" u="none" cap="none" strike="noStrike">
              <a:solidFill>
                <a:srgbClr val="000000"/>
              </a:solidFill>
              <a:latin typeface="Arial"/>
              <a:ea typeface="Arial"/>
              <a:cs typeface="Arial"/>
              <a:sym typeface="Arial"/>
            </a:endParaRPr>
          </a:p>
        </p:txBody>
      </p:sp>
      <p:sp>
        <p:nvSpPr>
          <p:cNvPr id="720" name="Google Shape;720;p31"/>
          <p:cNvSpPr/>
          <p:nvPr/>
        </p:nvSpPr>
        <p:spPr>
          <a:xfrm>
            <a:off x="347633" y="0"/>
            <a:ext cx="986400" cy="93300"/>
          </a:xfrm>
          <a:prstGeom prst="rect">
            <a:avLst/>
          </a:prstGeom>
          <a:solidFill>
            <a:srgbClr val="249C9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2060"/>
              </a:solidFill>
              <a:latin typeface="Calibri"/>
              <a:ea typeface="Calibri"/>
              <a:cs typeface="Calibri"/>
              <a:sym typeface="Calibri"/>
            </a:endParaRPr>
          </a:p>
        </p:txBody>
      </p:sp>
      <p:pic>
        <p:nvPicPr>
          <p:cNvPr id="721" name="Google Shape;721;p31"/>
          <p:cNvPicPr preferRelativeResize="0"/>
          <p:nvPr/>
        </p:nvPicPr>
        <p:blipFill rotWithShape="1">
          <a:blip r:embed="rId5">
            <a:alphaModFix/>
          </a:blip>
          <a:srcRect b="4883" l="13264" r="11023" t="29825"/>
          <a:stretch/>
        </p:blipFill>
        <p:spPr>
          <a:xfrm>
            <a:off x="259850" y="2275488"/>
            <a:ext cx="3628150" cy="2346601"/>
          </a:xfrm>
          <a:prstGeom prst="rect">
            <a:avLst/>
          </a:prstGeom>
          <a:noFill/>
          <a:ln>
            <a:noFill/>
          </a:ln>
        </p:spPr>
      </p:pic>
      <p:sp>
        <p:nvSpPr>
          <p:cNvPr id="722" name="Google Shape;722;p31"/>
          <p:cNvSpPr txBox="1"/>
          <p:nvPr/>
        </p:nvSpPr>
        <p:spPr>
          <a:xfrm>
            <a:off x="519700" y="1921413"/>
            <a:ext cx="2900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1F887E"/>
                </a:solidFill>
                <a:latin typeface="Open Sans"/>
                <a:ea typeface="Open Sans"/>
                <a:cs typeface="Open Sans"/>
                <a:sym typeface="Open Sans"/>
              </a:rPr>
              <a:t>Ad Carryover Effect</a:t>
            </a:r>
            <a:endParaRPr b="1">
              <a:solidFill>
                <a:srgbClr val="1F887E"/>
              </a:solidFill>
              <a:latin typeface="Open Sans"/>
              <a:ea typeface="Open Sans"/>
              <a:cs typeface="Open Sans"/>
              <a:sym typeface="Open Sans"/>
            </a:endParaRPr>
          </a:p>
        </p:txBody>
      </p:sp>
      <p:grpSp>
        <p:nvGrpSpPr>
          <p:cNvPr id="723" name="Google Shape;723;p31"/>
          <p:cNvGrpSpPr/>
          <p:nvPr/>
        </p:nvGrpSpPr>
        <p:grpSpPr>
          <a:xfrm>
            <a:off x="4502725" y="1921413"/>
            <a:ext cx="4283700" cy="2918125"/>
            <a:chOff x="4467425" y="1558288"/>
            <a:chExt cx="4283700" cy="2918125"/>
          </a:xfrm>
        </p:grpSpPr>
        <p:grpSp>
          <p:nvGrpSpPr>
            <p:cNvPr id="724" name="Google Shape;724;p31"/>
            <p:cNvGrpSpPr/>
            <p:nvPr/>
          </p:nvGrpSpPr>
          <p:grpSpPr>
            <a:xfrm>
              <a:off x="4467425" y="1558288"/>
              <a:ext cx="4283700" cy="2918125"/>
              <a:chOff x="4641275" y="927075"/>
              <a:chExt cx="4283700" cy="2918125"/>
            </a:xfrm>
          </p:grpSpPr>
          <p:pic>
            <p:nvPicPr>
              <p:cNvPr id="725" name="Google Shape;725;p31"/>
              <p:cNvPicPr preferRelativeResize="0"/>
              <p:nvPr/>
            </p:nvPicPr>
            <p:blipFill rotWithShape="1">
              <a:blip r:embed="rId6">
                <a:alphaModFix/>
              </a:blip>
              <a:srcRect b="8323" l="0" r="0" t="4340"/>
              <a:stretch/>
            </p:blipFill>
            <p:spPr>
              <a:xfrm>
                <a:off x="4641275" y="927075"/>
                <a:ext cx="4283700" cy="2857500"/>
              </a:xfrm>
              <a:prstGeom prst="rect">
                <a:avLst/>
              </a:prstGeom>
              <a:noFill/>
              <a:ln>
                <a:noFill/>
              </a:ln>
            </p:spPr>
          </p:pic>
          <p:sp>
            <p:nvSpPr>
              <p:cNvPr id="726" name="Google Shape;726;p31"/>
              <p:cNvSpPr txBox="1"/>
              <p:nvPr/>
            </p:nvSpPr>
            <p:spPr>
              <a:xfrm>
                <a:off x="6076575" y="3491200"/>
                <a:ext cx="20001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Open Sans"/>
                    <a:ea typeface="Open Sans"/>
                    <a:cs typeface="Open Sans"/>
                    <a:sym typeface="Open Sans"/>
                  </a:rPr>
                  <a:t>Spending &amp; Time</a:t>
                </a:r>
                <a:endParaRPr b="1" sz="1100">
                  <a:solidFill>
                    <a:schemeClr val="dk1"/>
                  </a:solidFill>
                  <a:latin typeface="Open Sans"/>
                  <a:ea typeface="Open Sans"/>
                  <a:cs typeface="Open Sans"/>
                  <a:sym typeface="Open Sans"/>
                </a:endParaRPr>
              </a:p>
            </p:txBody>
          </p:sp>
          <p:sp>
            <p:nvSpPr>
              <p:cNvPr id="727" name="Google Shape;727;p31"/>
              <p:cNvSpPr txBox="1"/>
              <p:nvPr/>
            </p:nvSpPr>
            <p:spPr>
              <a:xfrm>
                <a:off x="4641275" y="2394750"/>
                <a:ext cx="5412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Open Sans"/>
                    <a:ea typeface="Open Sans"/>
                    <a:cs typeface="Open Sans"/>
                    <a:sym typeface="Open Sans"/>
                  </a:rPr>
                  <a:t>Sales</a:t>
                </a:r>
                <a:endParaRPr b="1" sz="1100">
                  <a:solidFill>
                    <a:schemeClr val="dk1"/>
                  </a:solidFill>
                  <a:latin typeface="Open Sans"/>
                  <a:ea typeface="Open Sans"/>
                  <a:cs typeface="Open Sans"/>
                  <a:sym typeface="Open Sans"/>
                </a:endParaRPr>
              </a:p>
            </p:txBody>
          </p:sp>
        </p:grpSp>
        <p:sp>
          <p:nvSpPr>
            <p:cNvPr id="728" name="Google Shape;728;p31"/>
            <p:cNvSpPr txBox="1"/>
            <p:nvPr/>
          </p:nvSpPr>
          <p:spPr>
            <a:xfrm>
              <a:off x="5308075" y="1706375"/>
              <a:ext cx="2900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1F887E"/>
                  </a:solidFill>
                  <a:latin typeface="Open Sans"/>
                  <a:ea typeface="Open Sans"/>
                  <a:cs typeface="Open Sans"/>
                  <a:sym typeface="Open Sans"/>
                </a:rPr>
                <a:t>Marketing saturation Cycle</a:t>
              </a:r>
              <a:endParaRPr b="1">
                <a:solidFill>
                  <a:srgbClr val="1F887E"/>
                </a:solidFill>
                <a:latin typeface="Open Sans"/>
                <a:ea typeface="Open Sans"/>
                <a:cs typeface="Open Sans"/>
                <a:sym typeface="Open Sans"/>
              </a:endParaRPr>
            </a:p>
          </p:txBody>
        </p:sp>
      </p:grpSp>
      <p:sp>
        <p:nvSpPr>
          <p:cNvPr id="729" name="Google Shape;729;p31"/>
          <p:cNvSpPr txBox="1"/>
          <p:nvPr/>
        </p:nvSpPr>
        <p:spPr>
          <a:xfrm>
            <a:off x="346425" y="753875"/>
            <a:ext cx="7888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Open Sans"/>
                <a:ea typeface="Open Sans"/>
                <a:cs typeface="Open Sans"/>
                <a:sym typeface="Open Sans"/>
              </a:rPr>
              <a:t>Carryover Effect - The rate at which the </a:t>
            </a:r>
            <a:r>
              <a:rPr b="1" i="1" lang="en" sz="1200">
                <a:latin typeface="Open Sans"/>
                <a:ea typeface="Open Sans"/>
                <a:cs typeface="Open Sans"/>
                <a:sym typeface="Open Sans"/>
              </a:rPr>
              <a:t>effectiveness</a:t>
            </a:r>
            <a:r>
              <a:rPr i="1" lang="en" sz="1200">
                <a:latin typeface="Open Sans"/>
                <a:ea typeface="Open Sans"/>
                <a:cs typeface="Open Sans"/>
                <a:sym typeface="Open Sans"/>
              </a:rPr>
              <a:t> of an advertising campaign </a:t>
            </a:r>
            <a:r>
              <a:rPr b="1" i="1" lang="en" sz="1200">
                <a:latin typeface="Open Sans"/>
                <a:ea typeface="Open Sans"/>
                <a:cs typeface="Open Sans"/>
                <a:sym typeface="Open Sans"/>
              </a:rPr>
              <a:t>diminishes </a:t>
            </a:r>
            <a:r>
              <a:rPr i="1" lang="en" sz="1200">
                <a:latin typeface="Open Sans"/>
                <a:ea typeface="Open Sans"/>
                <a:cs typeface="Open Sans"/>
                <a:sym typeface="Open Sans"/>
              </a:rPr>
              <a:t>with time</a:t>
            </a:r>
            <a:endParaRPr i="1" sz="1200">
              <a:latin typeface="Open Sans"/>
              <a:ea typeface="Open Sans"/>
              <a:cs typeface="Open Sans"/>
              <a:sym typeface="Open Sans"/>
            </a:endParaRPr>
          </a:p>
          <a:p>
            <a:pPr indent="0" lvl="0" marL="0" rtl="0" algn="l">
              <a:spcBef>
                <a:spcPts val="0"/>
              </a:spcBef>
              <a:spcAft>
                <a:spcPts val="0"/>
              </a:spcAft>
              <a:buNone/>
            </a:pPr>
            <a:r>
              <a:t/>
            </a:r>
            <a:endParaRPr i="1" sz="1200">
              <a:latin typeface="Open Sans"/>
              <a:ea typeface="Open Sans"/>
              <a:cs typeface="Open Sans"/>
              <a:sym typeface="Open Sans"/>
            </a:endParaRPr>
          </a:p>
          <a:p>
            <a:pPr indent="0" lvl="0" marL="0" rtl="0" algn="l">
              <a:spcBef>
                <a:spcPts val="0"/>
              </a:spcBef>
              <a:spcAft>
                <a:spcPts val="0"/>
              </a:spcAft>
              <a:buNone/>
            </a:pPr>
            <a:r>
              <a:rPr i="1" lang="en" sz="1200">
                <a:latin typeface="Open Sans"/>
                <a:ea typeface="Open Sans"/>
                <a:cs typeface="Open Sans"/>
                <a:sym typeface="Open Sans"/>
              </a:rPr>
              <a:t>Saturation Effect - A point where sales reach a limit after which more advertising has near zero incremental effect.</a:t>
            </a:r>
            <a:endParaRPr i="1" sz="1200">
              <a:latin typeface="Open Sans"/>
              <a:ea typeface="Open Sans"/>
              <a:cs typeface="Open Sans"/>
              <a:sym typeface="Open Sans"/>
            </a:endParaRPr>
          </a:p>
        </p:txBody>
      </p:sp>
    </p:spTree>
  </p:cSld>
  <p:clrMapOvr>
    <a:masterClrMapping/>
  </p:clrMapOvr>
  <mc:AlternateContent>
    <mc:Choice Requires="p14">
      <p:transition spd="slow" p14:dur="1300">
        <p:fade thruBlk="1"/>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pic>
        <p:nvPicPr>
          <p:cNvPr id="735" name="Google Shape;735;p32"/>
          <p:cNvPicPr preferRelativeResize="0"/>
          <p:nvPr/>
        </p:nvPicPr>
        <p:blipFill rotWithShape="1">
          <a:blip r:embed="rId4">
            <a:alphaModFix/>
          </a:blip>
          <a:srcRect b="0" l="0" r="0" t="0"/>
          <a:stretch/>
        </p:blipFill>
        <p:spPr>
          <a:xfrm>
            <a:off x="8076677" y="-5374"/>
            <a:ext cx="1055350" cy="790515"/>
          </a:xfrm>
          <a:prstGeom prst="rect">
            <a:avLst/>
          </a:prstGeom>
          <a:noFill/>
          <a:ln>
            <a:noFill/>
          </a:ln>
        </p:spPr>
      </p:pic>
      <p:pic>
        <p:nvPicPr>
          <p:cNvPr id="736" name="Google Shape;736;p32"/>
          <p:cNvPicPr preferRelativeResize="0"/>
          <p:nvPr/>
        </p:nvPicPr>
        <p:blipFill rotWithShape="1">
          <a:blip r:embed="rId4">
            <a:alphaModFix/>
          </a:blip>
          <a:srcRect b="0" l="0" r="0" t="0"/>
          <a:stretch/>
        </p:blipFill>
        <p:spPr>
          <a:xfrm rot="10800000">
            <a:off x="-9943" y="4149729"/>
            <a:ext cx="1343975" cy="1006700"/>
          </a:xfrm>
          <a:prstGeom prst="rect">
            <a:avLst/>
          </a:prstGeom>
          <a:noFill/>
          <a:ln>
            <a:noFill/>
          </a:ln>
        </p:spPr>
      </p:pic>
      <p:pic>
        <p:nvPicPr>
          <p:cNvPr id="737" name="Google Shape;737;p32"/>
          <p:cNvPicPr preferRelativeResize="0"/>
          <p:nvPr/>
        </p:nvPicPr>
        <p:blipFill rotWithShape="1">
          <a:blip r:embed="rId5">
            <a:alphaModFix/>
          </a:blip>
          <a:srcRect b="0" l="0" r="0" t="0"/>
          <a:stretch/>
        </p:blipFill>
        <p:spPr>
          <a:xfrm>
            <a:off x="7720672" y="214628"/>
            <a:ext cx="1283517" cy="216123"/>
          </a:xfrm>
          <a:prstGeom prst="rect">
            <a:avLst/>
          </a:prstGeom>
          <a:noFill/>
          <a:ln>
            <a:noFill/>
          </a:ln>
        </p:spPr>
      </p:pic>
      <p:sp>
        <p:nvSpPr>
          <p:cNvPr id="738" name="Google Shape;738;p32"/>
          <p:cNvSpPr/>
          <p:nvPr/>
        </p:nvSpPr>
        <p:spPr>
          <a:xfrm>
            <a:off x="0" y="4882823"/>
            <a:ext cx="9144000" cy="16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Arial"/>
                <a:ea typeface="Arial"/>
                <a:cs typeface="Arial"/>
                <a:sym typeface="Arial"/>
              </a:rPr>
              <a:t>Disclaimer: The information transmitted by this presentation is intended for the person or entity to which it is addressed. This presentation may contain confidential information. Please note that any use or circulation of this presentation is not permitted.</a:t>
            </a:r>
            <a:endParaRPr b="0" i="0" sz="1100" u="none" cap="none" strike="noStrike">
              <a:solidFill>
                <a:srgbClr val="000000"/>
              </a:solidFill>
              <a:latin typeface="Arial"/>
              <a:ea typeface="Arial"/>
              <a:cs typeface="Arial"/>
              <a:sym typeface="Arial"/>
            </a:endParaRPr>
          </a:p>
        </p:txBody>
      </p:sp>
      <p:sp>
        <p:nvSpPr>
          <p:cNvPr id="739" name="Google Shape;739;p32"/>
          <p:cNvSpPr/>
          <p:nvPr/>
        </p:nvSpPr>
        <p:spPr>
          <a:xfrm>
            <a:off x="139779" y="170800"/>
            <a:ext cx="5739900" cy="435600"/>
          </a:xfrm>
          <a:prstGeom prst="rect">
            <a:avLst/>
          </a:prstGeom>
          <a:noFill/>
          <a:ln>
            <a:noFill/>
          </a:ln>
        </p:spPr>
        <p:txBody>
          <a:bodyPr anchorCtr="0" anchor="t" bIns="34275" lIns="68575" spcFirstLastPara="1" rIns="68575" wrap="square" tIns="34275">
            <a:noAutofit/>
          </a:bodyPr>
          <a:lstStyle/>
          <a:p>
            <a:pPr indent="0" lvl="0" marL="38100" marR="0" rtl="0" algn="l">
              <a:lnSpc>
                <a:spcPct val="100000"/>
              </a:lnSpc>
              <a:spcBef>
                <a:spcPts val="0"/>
              </a:spcBef>
              <a:spcAft>
                <a:spcPts val="0"/>
              </a:spcAft>
              <a:buClr>
                <a:srgbClr val="000000"/>
              </a:buClr>
              <a:buSzPts val="2700"/>
              <a:buFont typeface="Arial"/>
              <a:buNone/>
            </a:pPr>
            <a:r>
              <a:rPr lang="en" sz="2400">
                <a:solidFill>
                  <a:srgbClr val="1F887E"/>
                </a:solidFill>
                <a:latin typeface="Montserrat"/>
                <a:ea typeface="Montserrat"/>
                <a:cs typeface="Montserrat"/>
                <a:sym typeface="Montserrat"/>
              </a:rPr>
              <a:t>Saturation Effect</a:t>
            </a:r>
            <a:endParaRPr sz="2400">
              <a:solidFill>
                <a:srgbClr val="1F887E"/>
              </a:solidFill>
              <a:latin typeface="Montserrat"/>
              <a:ea typeface="Montserrat"/>
              <a:cs typeface="Montserrat"/>
              <a:sym typeface="Montserrat"/>
            </a:endParaRPr>
          </a:p>
        </p:txBody>
      </p:sp>
      <p:sp>
        <p:nvSpPr>
          <p:cNvPr id="740" name="Google Shape;740;p32"/>
          <p:cNvSpPr/>
          <p:nvPr/>
        </p:nvSpPr>
        <p:spPr>
          <a:xfrm>
            <a:off x="347633" y="0"/>
            <a:ext cx="986400" cy="93300"/>
          </a:xfrm>
          <a:prstGeom prst="rect">
            <a:avLst/>
          </a:prstGeom>
          <a:solidFill>
            <a:srgbClr val="249C9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2060"/>
              </a:solidFill>
              <a:latin typeface="Calibri"/>
              <a:ea typeface="Calibri"/>
              <a:cs typeface="Calibri"/>
              <a:sym typeface="Calibri"/>
            </a:endParaRPr>
          </a:p>
        </p:txBody>
      </p:sp>
      <p:sp>
        <p:nvSpPr>
          <p:cNvPr id="741" name="Google Shape;741;p32"/>
          <p:cNvSpPr txBox="1"/>
          <p:nvPr/>
        </p:nvSpPr>
        <p:spPr>
          <a:xfrm>
            <a:off x="139775" y="606400"/>
            <a:ext cx="89523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Open Sans"/>
              <a:buChar char="-"/>
            </a:pPr>
            <a:r>
              <a:rPr i="1" lang="en" sz="1200">
                <a:latin typeface="Open Sans"/>
                <a:ea typeface="Open Sans"/>
                <a:cs typeface="Open Sans"/>
                <a:sym typeface="Open Sans"/>
              </a:rPr>
              <a:t>Google is close to saturation, whilst others have reached saturation, Tiktok saturating earliest</a:t>
            </a:r>
            <a:endParaRPr i="1" sz="1200">
              <a:latin typeface="Open Sans"/>
              <a:ea typeface="Open Sans"/>
              <a:cs typeface="Open Sans"/>
              <a:sym typeface="Open Sans"/>
            </a:endParaRPr>
          </a:p>
        </p:txBody>
      </p:sp>
      <p:pic>
        <p:nvPicPr>
          <p:cNvPr id="742" name="Google Shape;742;p32" title="Chart"/>
          <p:cNvPicPr preferRelativeResize="0"/>
          <p:nvPr/>
        </p:nvPicPr>
        <p:blipFill>
          <a:blip r:embed="rId6">
            <a:alphaModFix/>
          </a:blip>
          <a:stretch>
            <a:fillRect/>
          </a:stretch>
        </p:blipFill>
        <p:spPr>
          <a:xfrm>
            <a:off x="6125700" y="1026400"/>
            <a:ext cx="3018300" cy="2094876"/>
          </a:xfrm>
          <a:prstGeom prst="rect">
            <a:avLst/>
          </a:prstGeom>
          <a:noFill/>
          <a:ln>
            <a:noFill/>
          </a:ln>
        </p:spPr>
      </p:pic>
      <p:pic>
        <p:nvPicPr>
          <p:cNvPr id="743" name="Google Shape;743;p32" title="Chart"/>
          <p:cNvPicPr preferRelativeResize="0"/>
          <p:nvPr/>
        </p:nvPicPr>
        <p:blipFill>
          <a:blip r:embed="rId7">
            <a:alphaModFix/>
          </a:blip>
          <a:stretch>
            <a:fillRect/>
          </a:stretch>
        </p:blipFill>
        <p:spPr>
          <a:xfrm>
            <a:off x="6125700" y="2917075"/>
            <a:ext cx="3018300" cy="1866280"/>
          </a:xfrm>
          <a:prstGeom prst="rect">
            <a:avLst/>
          </a:prstGeom>
          <a:noFill/>
          <a:ln>
            <a:noFill/>
          </a:ln>
        </p:spPr>
      </p:pic>
      <p:grpSp>
        <p:nvGrpSpPr>
          <p:cNvPr id="744" name="Google Shape;744;p32"/>
          <p:cNvGrpSpPr/>
          <p:nvPr/>
        </p:nvGrpSpPr>
        <p:grpSpPr>
          <a:xfrm>
            <a:off x="139769" y="990925"/>
            <a:ext cx="2944592" cy="2130525"/>
            <a:chOff x="139775" y="990925"/>
            <a:chExt cx="2909676" cy="2130525"/>
          </a:xfrm>
        </p:grpSpPr>
        <p:pic>
          <p:nvPicPr>
            <p:cNvPr id="745" name="Google Shape;745;p32" title="Chart"/>
            <p:cNvPicPr preferRelativeResize="0"/>
            <p:nvPr/>
          </p:nvPicPr>
          <p:blipFill rotWithShape="1">
            <a:blip r:embed="rId8">
              <a:alphaModFix/>
            </a:blip>
            <a:srcRect b="0" l="0" r="10730" t="0"/>
            <a:stretch/>
          </p:blipFill>
          <p:spPr>
            <a:xfrm>
              <a:off x="139775" y="990925"/>
              <a:ext cx="2909676" cy="2130525"/>
            </a:xfrm>
            <a:prstGeom prst="rect">
              <a:avLst/>
            </a:prstGeom>
            <a:noFill/>
            <a:ln>
              <a:noFill/>
            </a:ln>
          </p:spPr>
        </p:pic>
        <p:cxnSp>
          <p:nvCxnSpPr>
            <p:cNvPr id="746" name="Google Shape;746;p32"/>
            <p:cNvCxnSpPr/>
            <p:nvPr/>
          </p:nvCxnSpPr>
          <p:spPr>
            <a:xfrm>
              <a:off x="1151000" y="1666550"/>
              <a:ext cx="2100" cy="1021800"/>
            </a:xfrm>
            <a:prstGeom prst="straightConnector1">
              <a:avLst/>
            </a:prstGeom>
            <a:noFill/>
            <a:ln cap="flat" cmpd="sng" w="9525">
              <a:solidFill>
                <a:srgbClr val="888888"/>
              </a:solidFill>
              <a:prstDash val="dash"/>
              <a:round/>
              <a:headEnd len="med" w="med" type="none"/>
              <a:tailEnd len="med" w="med" type="none"/>
            </a:ln>
          </p:spPr>
        </p:cxnSp>
        <p:cxnSp>
          <p:nvCxnSpPr>
            <p:cNvPr id="747" name="Google Shape;747;p32"/>
            <p:cNvCxnSpPr/>
            <p:nvPr/>
          </p:nvCxnSpPr>
          <p:spPr>
            <a:xfrm>
              <a:off x="1926850" y="1374300"/>
              <a:ext cx="0" cy="1339800"/>
            </a:xfrm>
            <a:prstGeom prst="straightConnector1">
              <a:avLst/>
            </a:prstGeom>
            <a:noFill/>
            <a:ln cap="flat" cmpd="sng" w="9525">
              <a:solidFill>
                <a:srgbClr val="888888"/>
              </a:solidFill>
              <a:prstDash val="dash"/>
              <a:round/>
              <a:headEnd len="med" w="med" type="none"/>
              <a:tailEnd len="med" w="med" type="none"/>
            </a:ln>
          </p:spPr>
        </p:cxnSp>
      </p:grpSp>
      <p:grpSp>
        <p:nvGrpSpPr>
          <p:cNvPr id="748" name="Google Shape;748;p32"/>
          <p:cNvGrpSpPr/>
          <p:nvPr/>
        </p:nvGrpSpPr>
        <p:grpSpPr>
          <a:xfrm>
            <a:off x="3024207" y="1026396"/>
            <a:ext cx="3162682" cy="2094867"/>
            <a:chOff x="3233075" y="1026425"/>
            <a:chExt cx="3222951" cy="1992834"/>
          </a:xfrm>
        </p:grpSpPr>
        <p:pic>
          <p:nvPicPr>
            <p:cNvPr id="749" name="Google Shape;749;p32" title="Chart"/>
            <p:cNvPicPr preferRelativeResize="0"/>
            <p:nvPr/>
          </p:nvPicPr>
          <p:blipFill>
            <a:blip r:embed="rId9">
              <a:alphaModFix/>
            </a:blip>
            <a:stretch>
              <a:fillRect/>
            </a:stretch>
          </p:blipFill>
          <p:spPr>
            <a:xfrm>
              <a:off x="3233075" y="1026425"/>
              <a:ext cx="3222951" cy="1992834"/>
            </a:xfrm>
            <a:prstGeom prst="rect">
              <a:avLst/>
            </a:prstGeom>
            <a:noFill/>
            <a:ln>
              <a:noFill/>
            </a:ln>
          </p:spPr>
        </p:pic>
        <p:cxnSp>
          <p:nvCxnSpPr>
            <p:cNvPr id="750" name="Google Shape;750;p32"/>
            <p:cNvCxnSpPr/>
            <p:nvPr/>
          </p:nvCxnSpPr>
          <p:spPr>
            <a:xfrm>
              <a:off x="4252800" y="1615125"/>
              <a:ext cx="12000" cy="1091100"/>
            </a:xfrm>
            <a:prstGeom prst="straightConnector1">
              <a:avLst/>
            </a:prstGeom>
            <a:noFill/>
            <a:ln cap="flat" cmpd="sng" w="9525">
              <a:solidFill>
                <a:srgbClr val="888888"/>
              </a:solidFill>
              <a:prstDash val="dash"/>
              <a:round/>
              <a:headEnd len="med" w="med" type="none"/>
              <a:tailEnd len="med" w="med" type="none"/>
            </a:ln>
          </p:spPr>
        </p:cxnSp>
        <p:cxnSp>
          <p:nvCxnSpPr>
            <p:cNvPr id="751" name="Google Shape;751;p32"/>
            <p:cNvCxnSpPr/>
            <p:nvPr/>
          </p:nvCxnSpPr>
          <p:spPr>
            <a:xfrm>
              <a:off x="5119525" y="1378800"/>
              <a:ext cx="0" cy="1366800"/>
            </a:xfrm>
            <a:prstGeom prst="straightConnector1">
              <a:avLst/>
            </a:prstGeom>
            <a:noFill/>
            <a:ln cap="flat" cmpd="sng" w="9525">
              <a:solidFill>
                <a:srgbClr val="888888"/>
              </a:solidFill>
              <a:prstDash val="dash"/>
              <a:round/>
              <a:headEnd len="med" w="med" type="none"/>
              <a:tailEnd len="med" w="med" type="none"/>
            </a:ln>
          </p:spPr>
        </p:cxnSp>
      </p:grpSp>
      <p:grpSp>
        <p:nvGrpSpPr>
          <p:cNvPr id="752" name="Google Shape;752;p32"/>
          <p:cNvGrpSpPr/>
          <p:nvPr/>
        </p:nvGrpSpPr>
        <p:grpSpPr>
          <a:xfrm>
            <a:off x="139721" y="2864001"/>
            <a:ext cx="3018207" cy="1965026"/>
            <a:chOff x="139725" y="2864000"/>
            <a:chExt cx="2909676" cy="1965026"/>
          </a:xfrm>
        </p:grpSpPr>
        <p:pic>
          <p:nvPicPr>
            <p:cNvPr id="753" name="Google Shape;753;p32" title="Chart"/>
            <p:cNvPicPr preferRelativeResize="0"/>
            <p:nvPr/>
          </p:nvPicPr>
          <p:blipFill rotWithShape="1">
            <a:blip r:embed="rId10">
              <a:alphaModFix/>
            </a:blip>
            <a:srcRect b="0" l="0" r="8441" t="0"/>
            <a:stretch/>
          </p:blipFill>
          <p:spPr>
            <a:xfrm>
              <a:off x="139725" y="2864000"/>
              <a:ext cx="2909676" cy="1965026"/>
            </a:xfrm>
            <a:prstGeom prst="rect">
              <a:avLst/>
            </a:prstGeom>
            <a:noFill/>
            <a:ln>
              <a:noFill/>
            </a:ln>
          </p:spPr>
        </p:pic>
        <p:cxnSp>
          <p:nvCxnSpPr>
            <p:cNvPr id="754" name="Google Shape;754;p32"/>
            <p:cNvCxnSpPr/>
            <p:nvPr/>
          </p:nvCxnSpPr>
          <p:spPr>
            <a:xfrm>
              <a:off x="928250" y="3506000"/>
              <a:ext cx="6900" cy="978000"/>
            </a:xfrm>
            <a:prstGeom prst="straightConnector1">
              <a:avLst/>
            </a:prstGeom>
            <a:noFill/>
            <a:ln cap="flat" cmpd="sng" w="9525">
              <a:solidFill>
                <a:srgbClr val="888888"/>
              </a:solidFill>
              <a:prstDash val="dash"/>
              <a:round/>
              <a:headEnd len="med" w="med" type="none"/>
              <a:tailEnd len="med" w="med" type="none"/>
            </a:ln>
          </p:spPr>
        </p:cxnSp>
        <p:cxnSp>
          <p:nvCxnSpPr>
            <p:cNvPr id="755" name="Google Shape;755;p32"/>
            <p:cNvCxnSpPr/>
            <p:nvPr/>
          </p:nvCxnSpPr>
          <p:spPr>
            <a:xfrm flipH="1">
              <a:off x="1390875" y="3238775"/>
              <a:ext cx="1500" cy="1269300"/>
            </a:xfrm>
            <a:prstGeom prst="straightConnector1">
              <a:avLst/>
            </a:prstGeom>
            <a:noFill/>
            <a:ln cap="flat" cmpd="sng" w="9525">
              <a:solidFill>
                <a:srgbClr val="888888"/>
              </a:solidFill>
              <a:prstDash val="dash"/>
              <a:round/>
              <a:headEnd len="med" w="med" type="none"/>
              <a:tailEnd len="med" w="med" type="none"/>
            </a:ln>
          </p:spPr>
        </p:cxnSp>
      </p:grpSp>
      <p:grpSp>
        <p:nvGrpSpPr>
          <p:cNvPr id="756" name="Google Shape;756;p32"/>
          <p:cNvGrpSpPr/>
          <p:nvPr/>
        </p:nvGrpSpPr>
        <p:grpSpPr>
          <a:xfrm>
            <a:off x="3084508" y="2867701"/>
            <a:ext cx="3102226" cy="1965026"/>
            <a:chOff x="3284475" y="2864000"/>
            <a:chExt cx="3006324" cy="1965026"/>
          </a:xfrm>
        </p:grpSpPr>
        <p:pic>
          <p:nvPicPr>
            <p:cNvPr id="757" name="Google Shape;757;p32" title="Chart"/>
            <p:cNvPicPr preferRelativeResize="0"/>
            <p:nvPr/>
          </p:nvPicPr>
          <p:blipFill>
            <a:blip r:embed="rId11">
              <a:alphaModFix/>
            </a:blip>
            <a:stretch>
              <a:fillRect/>
            </a:stretch>
          </p:blipFill>
          <p:spPr>
            <a:xfrm>
              <a:off x="3284475" y="2864000"/>
              <a:ext cx="3006324" cy="1965026"/>
            </a:xfrm>
            <a:prstGeom prst="rect">
              <a:avLst/>
            </a:prstGeom>
            <a:noFill/>
            <a:ln>
              <a:noFill/>
            </a:ln>
          </p:spPr>
        </p:pic>
        <p:cxnSp>
          <p:nvCxnSpPr>
            <p:cNvPr id="758" name="Google Shape;758;p32"/>
            <p:cNvCxnSpPr/>
            <p:nvPr/>
          </p:nvCxnSpPr>
          <p:spPr>
            <a:xfrm>
              <a:off x="3994100" y="3506000"/>
              <a:ext cx="22500" cy="1014000"/>
            </a:xfrm>
            <a:prstGeom prst="straightConnector1">
              <a:avLst/>
            </a:prstGeom>
            <a:noFill/>
            <a:ln cap="flat" cmpd="sng" w="9525">
              <a:solidFill>
                <a:srgbClr val="888888"/>
              </a:solidFill>
              <a:prstDash val="dash"/>
              <a:round/>
              <a:headEnd len="med" w="med" type="none"/>
              <a:tailEnd len="med" w="med" type="none"/>
            </a:ln>
          </p:spPr>
        </p:cxnSp>
        <p:cxnSp>
          <p:nvCxnSpPr>
            <p:cNvPr id="759" name="Google Shape;759;p32"/>
            <p:cNvCxnSpPr/>
            <p:nvPr/>
          </p:nvCxnSpPr>
          <p:spPr>
            <a:xfrm>
              <a:off x="4506175" y="3238775"/>
              <a:ext cx="13800" cy="1281300"/>
            </a:xfrm>
            <a:prstGeom prst="straightConnector1">
              <a:avLst/>
            </a:prstGeom>
            <a:noFill/>
            <a:ln cap="flat" cmpd="sng" w="9525">
              <a:solidFill>
                <a:srgbClr val="888888"/>
              </a:solidFill>
              <a:prstDash val="dash"/>
              <a:round/>
              <a:headEnd len="med" w="med" type="none"/>
              <a:tailEnd len="med" w="med" type="none"/>
            </a:ln>
          </p:spPr>
        </p:cxnSp>
      </p:grpSp>
      <p:sp>
        <p:nvSpPr>
          <p:cNvPr id="760" name="Google Shape;760;p32"/>
          <p:cNvSpPr txBox="1"/>
          <p:nvPr/>
        </p:nvSpPr>
        <p:spPr>
          <a:xfrm>
            <a:off x="1095325" y="1026400"/>
            <a:ext cx="1391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9E9E9E"/>
                </a:solidFill>
                <a:latin typeface="Open Sans"/>
                <a:ea typeface="Open Sans"/>
                <a:cs typeface="Open Sans"/>
                <a:sym typeface="Open Sans"/>
              </a:rPr>
              <a:t>22</a:t>
            </a:r>
            <a:r>
              <a:rPr lang="en" sz="600">
                <a:solidFill>
                  <a:srgbClr val="9E9E9E"/>
                </a:solidFill>
                <a:latin typeface="Open Sans"/>
                <a:ea typeface="Open Sans"/>
                <a:cs typeface="Open Sans"/>
                <a:sym typeface="Open Sans"/>
              </a:rPr>
              <a:t> Days- 11 Million</a:t>
            </a:r>
            <a:endParaRPr sz="600">
              <a:solidFill>
                <a:srgbClr val="9E9E9E"/>
              </a:solidFill>
              <a:latin typeface="Open Sans"/>
              <a:ea typeface="Open Sans"/>
              <a:cs typeface="Open Sans"/>
              <a:sym typeface="Open Sans"/>
            </a:endParaRPr>
          </a:p>
        </p:txBody>
      </p:sp>
      <p:sp>
        <p:nvSpPr>
          <p:cNvPr id="761" name="Google Shape;761;p32"/>
          <p:cNvSpPr txBox="1"/>
          <p:nvPr/>
        </p:nvSpPr>
        <p:spPr>
          <a:xfrm>
            <a:off x="4919825" y="1840613"/>
            <a:ext cx="88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a:ea typeface="Open Sans"/>
                <a:cs typeface="Open Sans"/>
                <a:sym typeface="Open Sans"/>
              </a:rPr>
              <a:t>22 Days-</a:t>
            </a:r>
            <a:endParaRPr sz="800">
              <a:latin typeface="Open Sans"/>
              <a:ea typeface="Open Sans"/>
              <a:cs typeface="Open Sans"/>
              <a:sym typeface="Open Sans"/>
            </a:endParaRPr>
          </a:p>
          <a:p>
            <a:pPr indent="0" lvl="0" marL="0" rtl="0" algn="l">
              <a:spcBef>
                <a:spcPts val="0"/>
              </a:spcBef>
              <a:spcAft>
                <a:spcPts val="0"/>
              </a:spcAft>
              <a:buNone/>
            </a:pPr>
            <a:r>
              <a:rPr lang="en" sz="800">
                <a:latin typeface="Open Sans"/>
                <a:ea typeface="Open Sans"/>
                <a:cs typeface="Open Sans"/>
                <a:sym typeface="Open Sans"/>
              </a:rPr>
              <a:t>0.4 Million</a:t>
            </a:r>
            <a:endParaRPr sz="800">
              <a:latin typeface="Open Sans"/>
              <a:ea typeface="Open Sans"/>
              <a:cs typeface="Open Sans"/>
              <a:sym typeface="Open Sans"/>
            </a:endParaRPr>
          </a:p>
        </p:txBody>
      </p:sp>
      <p:sp>
        <p:nvSpPr>
          <p:cNvPr id="762" name="Google Shape;762;p32"/>
          <p:cNvSpPr txBox="1"/>
          <p:nvPr/>
        </p:nvSpPr>
        <p:spPr>
          <a:xfrm>
            <a:off x="8244925" y="1752813"/>
            <a:ext cx="88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a:ea typeface="Open Sans"/>
                <a:cs typeface="Open Sans"/>
                <a:sym typeface="Open Sans"/>
              </a:rPr>
              <a:t>5</a:t>
            </a:r>
            <a:r>
              <a:rPr lang="en" sz="800">
                <a:latin typeface="Open Sans"/>
                <a:ea typeface="Open Sans"/>
                <a:cs typeface="Open Sans"/>
                <a:sym typeface="Open Sans"/>
              </a:rPr>
              <a:t> Days-</a:t>
            </a:r>
            <a:endParaRPr sz="800">
              <a:latin typeface="Open Sans"/>
              <a:ea typeface="Open Sans"/>
              <a:cs typeface="Open Sans"/>
              <a:sym typeface="Open Sans"/>
            </a:endParaRPr>
          </a:p>
          <a:p>
            <a:pPr indent="0" lvl="0" marL="0" rtl="0" algn="l">
              <a:spcBef>
                <a:spcPts val="0"/>
              </a:spcBef>
              <a:spcAft>
                <a:spcPts val="0"/>
              </a:spcAft>
              <a:buNone/>
            </a:pPr>
            <a:r>
              <a:rPr lang="en" sz="800">
                <a:latin typeface="Open Sans"/>
                <a:ea typeface="Open Sans"/>
                <a:cs typeface="Open Sans"/>
                <a:sym typeface="Open Sans"/>
              </a:rPr>
              <a:t>120k</a:t>
            </a:r>
            <a:endParaRPr sz="800">
              <a:latin typeface="Open Sans"/>
              <a:ea typeface="Open Sans"/>
              <a:cs typeface="Open Sans"/>
              <a:sym typeface="Open Sans"/>
            </a:endParaRPr>
          </a:p>
        </p:txBody>
      </p:sp>
      <p:sp>
        <p:nvSpPr>
          <p:cNvPr id="763" name="Google Shape;763;p32"/>
          <p:cNvSpPr txBox="1"/>
          <p:nvPr/>
        </p:nvSpPr>
        <p:spPr>
          <a:xfrm>
            <a:off x="1930325" y="3505975"/>
            <a:ext cx="88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a:ea typeface="Open Sans"/>
                <a:cs typeface="Open Sans"/>
                <a:sym typeface="Open Sans"/>
              </a:rPr>
              <a:t>312</a:t>
            </a:r>
            <a:r>
              <a:rPr lang="en" sz="800">
                <a:latin typeface="Open Sans"/>
                <a:ea typeface="Open Sans"/>
                <a:cs typeface="Open Sans"/>
                <a:sym typeface="Open Sans"/>
              </a:rPr>
              <a:t> Days-</a:t>
            </a:r>
            <a:endParaRPr sz="800">
              <a:latin typeface="Open Sans"/>
              <a:ea typeface="Open Sans"/>
              <a:cs typeface="Open Sans"/>
              <a:sym typeface="Open Sans"/>
            </a:endParaRPr>
          </a:p>
          <a:p>
            <a:pPr indent="0" lvl="0" marL="0" rtl="0" algn="l">
              <a:spcBef>
                <a:spcPts val="0"/>
              </a:spcBef>
              <a:spcAft>
                <a:spcPts val="0"/>
              </a:spcAft>
              <a:buNone/>
            </a:pPr>
            <a:r>
              <a:rPr lang="en" sz="800">
                <a:latin typeface="Open Sans"/>
                <a:ea typeface="Open Sans"/>
                <a:cs typeface="Open Sans"/>
                <a:sym typeface="Open Sans"/>
              </a:rPr>
              <a:t>5.3 Millions</a:t>
            </a:r>
            <a:endParaRPr sz="800">
              <a:latin typeface="Open Sans"/>
              <a:ea typeface="Open Sans"/>
              <a:cs typeface="Open Sans"/>
              <a:sym typeface="Open Sans"/>
            </a:endParaRPr>
          </a:p>
        </p:txBody>
      </p:sp>
      <p:sp>
        <p:nvSpPr>
          <p:cNvPr id="764" name="Google Shape;764;p32"/>
          <p:cNvSpPr txBox="1"/>
          <p:nvPr/>
        </p:nvSpPr>
        <p:spPr>
          <a:xfrm>
            <a:off x="4919825" y="3505938"/>
            <a:ext cx="88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a:ea typeface="Open Sans"/>
                <a:cs typeface="Open Sans"/>
                <a:sym typeface="Open Sans"/>
              </a:rPr>
              <a:t>8</a:t>
            </a:r>
            <a:r>
              <a:rPr lang="en" sz="800">
                <a:latin typeface="Open Sans"/>
                <a:ea typeface="Open Sans"/>
                <a:cs typeface="Open Sans"/>
                <a:sym typeface="Open Sans"/>
              </a:rPr>
              <a:t>5 Days-</a:t>
            </a:r>
            <a:endParaRPr sz="800">
              <a:latin typeface="Open Sans"/>
              <a:ea typeface="Open Sans"/>
              <a:cs typeface="Open Sans"/>
              <a:sym typeface="Open Sans"/>
            </a:endParaRPr>
          </a:p>
          <a:p>
            <a:pPr indent="0" lvl="0" marL="0" rtl="0" algn="l">
              <a:spcBef>
                <a:spcPts val="0"/>
              </a:spcBef>
              <a:spcAft>
                <a:spcPts val="0"/>
              </a:spcAft>
              <a:buNone/>
            </a:pPr>
            <a:r>
              <a:rPr lang="en" sz="800">
                <a:latin typeface="Open Sans"/>
                <a:ea typeface="Open Sans"/>
                <a:cs typeface="Open Sans"/>
                <a:sym typeface="Open Sans"/>
              </a:rPr>
              <a:t>5.2 Millions</a:t>
            </a:r>
            <a:endParaRPr sz="800">
              <a:latin typeface="Open Sans"/>
              <a:ea typeface="Open Sans"/>
              <a:cs typeface="Open Sans"/>
              <a:sym typeface="Open Sans"/>
            </a:endParaRPr>
          </a:p>
        </p:txBody>
      </p:sp>
      <p:sp>
        <p:nvSpPr>
          <p:cNvPr id="765" name="Google Shape;765;p32"/>
          <p:cNvSpPr txBox="1"/>
          <p:nvPr/>
        </p:nvSpPr>
        <p:spPr>
          <a:xfrm>
            <a:off x="8160800" y="3506000"/>
            <a:ext cx="88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a:ea typeface="Open Sans"/>
                <a:cs typeface="Open Sans"/>
                <a:sym typeface="Open Sans"/>
              </a:rPr>
              <a:t>4</a:t>
            </a:r>
            <a:r>
              <a:rPr lang="en" sz="800">
                <a:latin typeface="Open Sans"/>
                <a:ea typeface="Open Sans"/>
                <a:cs typeface="Open Sans"/>
                <a:sym typeface="Open Sans"/>
              </a:rPr>
              <a:t> Days-</a:t>
            </a:r>
            <a:endParaRPr sz="800">
              <a:latin typeface="Open Sans"/>
              <a:ea typeface="Open Sans"/>
              <a:cs typeface="Open Sans"/>
              <a:sym typeface="Open Sans"/>
            </a:endParaRPr>
          </a:p>
          <a:p>
            <a:pPr indent="0" lvl="0" marL="0" rtl="0" algn="l">
              <a:spcBef>
                <a:spcPts val="0"/>
              </a:spcBef>
              <a:spcAft>
                <a:spcPts val="0"/>
              </a:spcAft>
              <a:buNone/>
            </a:pPr>
            <a:r>
              <a:rPr lang="en" sz="800">
                <a:latin typeface="Open Sans"/>
                <a:ea typeface="Open Sans"/>
                <a:cs typeface="Open Sans"/>
                <a:sym typeface="Open Sans"/>
              </a:rPr>
              <a:t>120k</a:t>
            </a:r>
            <a:endParaRPr sz="800">
              <a:latin typeface="Open Sans"/>
              <a:ea typeface="Open Sans"/>
              <a:cs typeface="Open Sans"/>
              <a:sym typeface="Open Sans"/>
            </a:endParaRPr>
          </a:p>
        </p:txBody>
      </p:sp>
    </p:spTree>
  </p:cSld>
  <p:clrMapOvr>
    <a:masterClrMapping/>
  </p:clrMapOvr>
  <mc:AlternateContent>
    <mc:Choice Requires="p14">
      <p:transition spd="slow" p14:dur="13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5"/>
          <p:cNvPicPr preferRelativeResize="0"/>
          <p:nvPr/>
        </p:nvPicPr>
        <p:blipFill rotWithShape="1">
          <a:blip r:embed="rId3">
            <a:alphaModFix amt="23000"/>
          </a:blip>
          <a:srcRect b="0" l="50228" r="0" t="0"/>
          <a:stretch/>
        </p:blipFill>
        <p:spPr>
          <a:xfrm>
            <a:off x="4627750" y="339575"/>
            <a:ext cx="4437048" cy="4654925"/>
          </a:xfrm>
          <a:prstGeom prst="rect">
            <a:avLst/>
          </a:prstGeom>
          <a:noFill/>
          <a:ln>
            <a:noFill/>
          </a:ln>
        </p:spPr>
      </p:pic>
      <p:pic>
        <p:nvPicPr>
          <p:cNvPr id="76" name="Google Shape;76;p15"/>
          <p:cNvPicPr preferRelativeResize="0"/>
          <p:nvPr/>
        </p:nvPicPr>
        <p:blipFill rotWithShape="1">
          <a:blip r:embed="rId4">
            <a:alphaModFix/>
          </a:blip>
          <a:srcRect b="0" l="0" r="0" t="0"/>
          <a:stretch/>
        </p:blipFill>
        <p:spPr>
          <a:xfrm>
            <a:off x="8076677" y="-5374"/>
            <a:ext cx="1055350" cy="790515"/>
          </a:xfrm>
          <a:prstGeom prst="rect">
            <a:avLst/>
          </a:prstGeom>
          <a:noFill/>
          <a:ln>
            <a:noFill/>
          </a:ln>
        </p:spPr>
      </p:pic>
      <p:sp>
        <p:nvSpPr>
          <p:cNvPr id="77" name="Google Shape;77;p15"/>
          <p:cNvSpPr/>
          <p:nvPr/>
        </p:nvSpPr>
        <p:spPr>
          <a:xfrm>
            <a:off x="139812" y="170799"/>
            <a:ext cx="2100000" cy="435600"/>
          </a:xfrm>
          <a:prstGeom prst="rect">
            <a:avLst/>
          </a:prstGeom>
          <a:noFill/>
          <a:ln>
            <a:noFill/>
          </a:ln>
        </p:spPr>
        <p:txBody>
          <a:bodyPr anchorCtr="0" anchor="t" bIns="34275" lIns="68575" spcFirstLastPara="1" rIns="68575" wrap="square" tIns="34275">
            <a:noAutofit/>
          </a:bodyPr>
          <a:lstStyle/>
          <a:p>
            <a:pPr indent="0" lvl="0" marL="38100" marR="0" rtl="0" algn="l">
              <a:lnSpc>
                <a:spcPct val="100000"/>
              </a:lnSpc>
              <a:spcBef>
                <a:spcPts val="0"/>
              </a:spcBef>
              <a:spcAft>
                <a:spcPts val="0"/>
              </a:spcAft>
              <a:buClr>
                <a:srgbClr val="000000"/>
              </a:buClr>
              <a:buSzPts val="2700"/>
              <a:buFont typeface="Arial"/>
              <a:buNone/>
            </a:pPr>
            <a:r>
              <a:rPr lang="en" sz="2400">
                <a:solidFill>
                  <a:srgbClr val="1F887E"/>
                </a:solidFill>
                <a:latin typeface="Montserrat"/>
                <a:ea typeface="Montserrat"/>
                <a:cs typeface="Montserrat"/>
                <a:sym typeface="Montserrat"/>
              </a:rPr>
              <a:t>Agenda</a:t>
            </a:r>
            <a:endParaRPr i="0" sz="2700" u="none" cap="none" strike="noStrike">
              <a:solidFill>
                <a:srgbClr val="002060"/>
              </a:solidFill>
            </a:endParaRPr>
          </a:p>
        </p:txBody>
      </p:sp>
      <p:pic>
        <p:nvPicPr>
          <p:cNvPr id="78" name="Google Shape;78;p15"/>
          <p:cNvPicPr preferRelativeResize="0"/>
          <p:nvPr/>
        </p:nvPicPr>
        <p:blipFill rotWithShape="1">
          <a:blip r:embed="rId4">
            <a:alphaModFix/>
          </a:blip>
          <a:srcRect b="0" l="0" r="0" t="0"/>
          <a:stretch/>
        </p:blipFill>
        <p:spPr>
          <a:xfrm rot="10800000">
            <a:off x="-9943" y="4149729"/>
            <a:ext cx="1343975" cy="1006700"/>
          </a:xfrm>
          <a:prstGeom prst="rect">
            <a:avLst/>
          </a:prstGeom>
          <a:noFill/>
          <a:ln>
            <a:noFill/>
          </a:ln>
        </p:spPr>
      </p:pic>
      <p:pic>
        <p:nvPicPr>
          <p:cNvPr id="79" name="Google Shape;79;p15"/>
          <p:cNvPicPr preferRelativeResize="0"/>
          <p:nvPr/>
        </p:nvPicPr>
        <p:blipFill rotWithShape="1">
          <a:blip r:embed="rId5">
            <a:alphaModFix/>
          </a:blip>
          <a:srcRect b="0" l="0" r="0" t="0"/>
          <a:stretch/>
        </p:blipFill>
        <p:spPr>
          <a:xfrm>
            <a:off x="7720672" y="214628"/>
            <a:ext cx="1283517" cy="216123"/>
          </a:xfrm>
          <a:prstGeom prst="rect">
            <a:avLst/>
          </a:prstGeom>
          <a:noFill/>
          <a:ln>
            <a:noFill/>
          </a:ln>
        </p:spPr>
      </p:pic>
      <p:sp>
        <p:nvSpPr>
          <p:cNvPr id="80" name="Google Shape;80;p15"/>
          <p:cNvSpPr/>
          <p:nvPr/>
        </p:nvSpPr>
        <p:spPr>
          <a:xfrm>
            <a:off x="0" y="4882823"/>
            <a:ext cx="9144000" cy="16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Arial"/>
                <a:ea typeface="Arial"/>
                <a:cs typeface="Arial"/>
                <a:sym typeface="Arial"/>
              </a:rPr>
              <a:t>Disclaimer: The information transmitted by this presentation is intended for the person or entity to which it is addressed. This presentation may contain confidential information. Please note that any use or circulation of this presentation is not permitted.</a:t>
            </a:r>
            <a:endParaRPr b="0" i="0" sz="1100" u="none" cap="none" strike="noStrike">
              <a:solidFill>
                <a:srgbClr val="000000"/>
              </a:solidFill>
              <a:latin typeface="Arial"/>
              <a:ea typeface="Arial"/>
              <a:cs typeface="Arial"/>
              <a:sym typeface="Arial"/>
            </a:endParaRPr>
          </a:p>
        </p:txBody>
      </p:sp>
      <p:sp>
        <p:nvSpPr>
          <p:cNvPr id="81" name="Google Shape;81;p15"/>
          <p:cNvSpPr/>
          <p:nvPr/>
        </p:nvSpPr>
        <p:spPr>
          <a:xfrm>
            <a:off x="347633" y="0"/>
            <a:ext cx="986400" cy="93300"/>
          </a:xfrm>
          <a:prstGeom prst="rect">
            <a:avLst/>
          </a:prstGeom>
          <a:solidFill>
            <a:srgbClr val="1F887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2060"/>
              </a:solidFill>
              <a:latin typeface="Calibri"/>
              <a:ea typeface="Calibri"/>
              <a:cs typeface="Calibri"/>
              <a:sym typeface="Calibri"/>
            </a:endParaRPr>
          </a:p>
        </p:txBody>
      </p:sp>
      <p:sp>
        <p:nvSpPr>
          <p:cNvPr id="82" name="Google Shape;82;p15"/>
          <p:cNvSpPr txBox="1"/>
          <p:nvPr/>
        </p:nvSpPr>
        <p:spPr>
          <a:xfrm>
            <a:off x="461504" y="963057"/>
            <a:ext cx="4283700" cy="3842400"/>
          </a:xfrm>
          <a:prstGeom prst="rect">
            <a:avLst/>
          </a:prstGeom>
          <a:noFill/>
          <a:ln>
            <a:noFill/>
          </a:ln>
        </p:spPr>
        <p:txBody>
          <a:bodyPr anchorCtr="0" anchor="t" bIns="34275" lIns="68575" spcFirstLastPara="1" rIns="68575" wrap="square" tIns="34275">
            <a:noAutofit/>
          </a:bodyPr>
          <a:lstStyle/>
          <a:p>
            <a:pPr indent="-349250" lvl="2" marL="685800" marR="0" rtl="0" algn="l">
              <a:lnSpc>
                <a:spcPct val="150000"/>
              </a:lnSpc>
              <a:spcBef>
                <a:spcPts val="0"/>
              </a:spcBef>
              <a:spcAft>
                <a:spcPts val="0"/>
              </a:spcAft>
              <a:buClr>
                <a:srgbClr val="002060"/>
              </a:buClr>
              <a:buSzPts val="1300"/>
              <a:buFont typeface="Noto Sans Symbols"/>
              <a:buChar char="⮚"/>
            </a:pPr>
            <a:r>
              <a:rPr lang="en">
                <a:solidFill>
                  <a:srgbClr val="002060"/>
                </a:solidFill>
                <a:latin typeface="Montserrat"/>
                <a:ea typeface="Montserrat"/>
                <a:cs typeface="Montserrat"/>
                <a:sym typeface="Montserrat"/>
              </a:rPr>
              <a:t>Marketing Mix Modelling</a:t>
            </a:r>
            <a:endParaRPr>
              <a:solidFill>
                <a:srgbClr val="002060"/>
              </a:solidFill>
              <a:latin typeface="Montserrat"/>
              <a:ea typeface="Montserrat"/>
              <a:cs typeface="Montserrat"/>
              <a:sym typeface="Montserrat"/>
            </a:endParaRPr>
          </a:p>
          <a:p>
            <a:pPr indent="-349250" lvl="2" marL="685800" marR="0" rtl="0" algn="l">
              <a:lnSpc>
                <a:spcPct val="150000"/>
              </a:lnSpc>
              <a:spcBef>
                <a:spcPts val="0"/>
              </a:spcBef>
              <a:spcAft>
                <a:spcPts val="0"/>
              </a:spcAft>
              <a:buClr>
                <a:srgbClr val="002060"/>
              </a:buClr>
              <a:buSzPts val="1300"/>
              <a:buFont typeface="Noto Sans Symbols"/>
              <a:buChar char="⮚"/>
            </a:pPr>
            <a:r>
              <a:rPr lang="en">
                <a:solidFill>
                  <a:srgbClr val="002060"/>
                </a:solidFill>
                <a:latin typeface="Montserrat"/>
                <a:ea typeface="Montserrat"/>
                <a:cs typeface="Montserrat"/>
                <a:sym typeface="Montserrat"/>
              </a:rPr>
              <a:t>Problem Statement </a:t>
            </a:r>
            <a:endParaRPr>
              <a:solidFill>
                <a:srgbClr val="002060"/>
              </a:solidFill>
              <a:latin typeface="Montserrat"/>
              <a:ea typeface="Montserrat"/>
              <a:cs typeface="Montserrat"/>
              <a:sym typeface="Montserrat"/>
            </a:endParaRPr>
          </a:p>
          <a:p>
            <a:pPr indent="-349250" lvl="2" marL="685800" marR="0" rtl="0" algn="l">
              <a:lnSpc>
                <a:spcPct val="150000"/>
              </a:lnSpc>
              <a:spcBef>
                <a:spcPts val="0"/>
              </a:spcBef>
              <a:spcAft>
                <a:spcPts val="0"/>
              </a:spcAft>
              <a:buClr>
                <a:srgbClr val="002060"/>
              </a:buClr>
              <a:buSzPts val="1300"/>
              <a:buFont typeface="Noto Sans Symbols"/>
              <a:buChar char="⮚"/>
            </a:pPr>
            <a:r>
              <a:rPr lang="en">
                <a:solidFill>
                  <a:srgbClr val="002060"/>
                </a:solidFill>
                <a:latin typeface="Montserrat"/>
                <a:ea typeface="Montserrat"/>
                <a:cs typeface="Montserrat"/>
                <a:sym typeface="Montserrat"/>
              </a:rPr>
              <a:t>Dataset</a:t>
            </a:r>
            <a:endParaRPr sz="1100"/>
          </a:p>
          <a:p>
            <a:pPr indent="-349250" lvl="2" marL="685800" marR="0" rtl="0" algn="l">
              <a:lnSpc>
                <a:spcPct val="150000"/>
              </a:lnSpc>
              <a:spcBef>
                <a:spcPts val="0"/>
              </a:spcBef>
              <a:spcAft>
                <a:spcPts val="0"/>
              </a:spcAft>
              <a:buClr>
                <a:srgbClr val="002060"/>
              </a:buClr>
              <a:buSzPts val="1300"/>
              <a:buFont typeface="Noto Sans Symbols"/>
              <a:buChar char="⮚"/>
            </a:pPr>
            <a:r>
              <a:rPr b="0" i="0" lang="en" sz="1400" u="none" cap="none" strike="noStrike">
                <a:solidFill>
                  <a:srgbClr val="002060"/>
                </a:solidFill>
                <a:latin typeface="Montserrat"/>
                <a:ea typeface="Montserrat"/>
                <a:cs typeface="Montserrat"/>
                <a:sym typeface="Montserrat"/>
              </a:rPr>
              <a:t>Approach</a:t>
            </a:r>
            <a:endParaRPr sz="1100"/>
          </a:p>
          <a:p>
            <a:pPr indent="-336550" lvl="2" marL="685800" marR="0" rtl="0" algn="l">
              <a:lnSpc>
                <a:spcPct val="150000"/>
              </a:lnSpc>
              <a:spcBef>
                <a:spcPts val="0"/>
              </a:spcBef>
              <a:spcAft>
                <a:spcPts val="0"/>
              </a:spcAft>
              <a:buClr>
                <a:srgbClr val="002060"/>
              </a:buClr>
              <a:buSzPts val="1100"/>
              <a:buFont typeface="Montserrat"/>
              <a:buChar char="⮚"/>
            </a:pPr>
            <a:r>
              <a:rPr lang="en">
                <a:solidFill>
                  <a:srgbClr val="002060"/>
                </a:solidFill>
                <a:latin typeface="Montserrat"/>
                <a:ea typeface="Montserrat"/>
                <a:cs typeface="Montserrat"/>
                <a:sym typeface="Montserrat"/>
              </a:rPr>
              <a:t>Process Flow</a:t>
            </a:r>
            <a:endParaRPr>
              <a:solidFill>
                <a:srgbClr val="002060"/>
              </a:solidFill>
              <a:latin typeface="Montserrat"/>
              <a:ea typeface="Montserrat"/>
              <a:cs typeface="Montserrat"/>
              <a:sym typeface="Montserrat"/>
            </a:endParaRPr>
          </a:p>
          <a:p>
            <a:pPr indent="-349250" lvl="2" marL="685800" marR="0" rtl="0" algn="l">
              <a:lnSpc>
                <a:spcPct val="150000"/>
              </a:lnSpc>
              <a:spcBef>
                <a:spcPts val="0"/>
              </a:spcBef>
              <a:spcAft>
                <a:spcPts val="0"/>
              </a:spcAft>
              <a:buClr>
                <a:srgbClr val="002060"/>
              </a:buClr>
              <a:buSzPts val="1300"/>
              <a:buFont typeface="Noto Sans Symbols"/>
              <a:buChar char="⮚"/>
            </a:pPr>
            <a:r>
              <a:rPr lang="en">
                <a:solidFill>
                  <a:srgbClr val="002060"/>
                </a:solidFill>
                <a:latin typeface="Montserrat"/>
                <a:ea typeface="Montserrat"/>
                <a:cs typeface="Montserrat"/>
                <a:sym typeface="Montserrat"/>
              </a:rPr>
              <a:t>Carryover &amp; Saturation Effect </a:t>
            </a:r>
            <a:endParaRPr>
              <a:solidFill>
                <a:srgbClr val="002060"/>
              </a:solidFill>
              <a:latin typeface="Montserrat"/>
              <a:ea typeface="Montserrat"/>
              <a:cs typeface="Montserrat"/>
              <a:sym typeface="Montserrat"/>
            </a:endParaRPr>
          </a:p>
          <a:p>
            <a:pPr indent="-349250" lvl="2" marL="685800" marR="0" rtl="0" algn="l">
              <a:lnSpc>
                <a:spcPct val="150000"/>
              </a:lnSpc>
              <a:spcBef>
                <a:spcPts val="0"/>
              </a:spcBef>
              <a:spcAft>
                <a:spcPts val="0"/>
              </a:spcAft>
              <a:buClr>
                <a:srgbClr val="002060"/>
              </a:buClr>
              <a:buSzPts val="1300"/>
              <a:buFont typeface="Noto Sans Symbols"/>
              <a:buChar char="⮚"/>
            </a:pPr>
            <a:r>
              <a:rPr lang="en">
                <a:solidFill>
                  <a:srgbClr val="002060"/>
                </a:solidFill>
                <a:latin typeface="Montserrat"/>
                <a:ea typeface="Montserrat"/>
                <a:cs typeface="Montserrat"/>
                <a:sym typeface="Montserrat"/>
              </a:rPr>
              <a:t>Sales Contribution by Channel</a:t>
            </a:r>
            <a:endParaRPr sz="1100"/>
          </a:p>
          <a:p>
            <a:pPr indent="-349250" lvl="2" marL="685800" marR="0" rtl="0" algn="l">
              <a:lnSpc>
                <a:spcPct val="150000"/>
              </a:lnSpc>
              <a:spcBef>
                <a:spcPts val="0"/>
              </a:spcBef>
              <a:spcAft>
                <a:spcPts val="0"/>
              </a:spcAft>
              <a:buClr>
                <a:srgbClr val="002060"/>
              </a:buClr>
              <a:buSzPts val="1300"/>
              <a:buFont typeface="Noto Sans Symbols"/>
              <a:buChar char="⮚"/>
            </a:pPr>
            <a:r>
              <a:rPr b="0" i="0" lang="en" sz="1400" u="none" cap="none" strike="noStrike">
                <a:solidFill>
                  <a:srgbClr val="002060"/>
                </a:solidFill>
                <a:latin typeface="Montserrat"/>
                <a:ea typeface="Montserrat"/>
                <a:cs typeface="Montserrat"/>
                <a:sym typeface="Montserrat"/>
              </a:rPr>
              <a:t>Ques</a:t>
            </a:r>
            <a:r>
              <a:rPr b="0" i="0" lang="en" sz="1400" u="none" cap="none" strike="noStrike">
                <a:solidFill>
                  <a:srgbClr val="002060"/>
                </a:solidFill>
                <a:latin typeface="Montserrat"/>
                <a:ea typeface="Montserrat"/>
                <a:cs typeface="Montserrat"/>
                <a:sym typeface="Montserrat"/>
              </a:rPr>
              <a:t>tions</a:t>
            </a:r>
            <a:endParaRPr sz="1100"/>
          </a:p>
          <a:p>
            <a:pPr indent="-241300" lvl="2" marL="685800" marR="0" rtl="0" algn="l">
              <a:lnSpc>
                <a:spcPct val="100000"/>
              </a:lnSpc>
              <a:spcBef>
                <a:spcPts val="0"/>
              </a:spcBef>
              <a:spcAft>
                <a:spcPts val="0"/>
              </a:spcAft>
              <a:buClr>
                <a:srgbClr val="002060"/>
              </a:buClr>
              <a:buSzPts val="1500"/>
              <a:buFont typeface="Arial"/>
              <a:buNone/>
            </a:pPr>
            <a:r>
              <a:t/>
            </a:r>
            <a:endParaRPr b="0" i="0" sz="1500" u="none" cap="none" strike="noStrike">
              <a:solidFill>
                <a:srgbClr val="002060"/>
              </a:solidFill>
              <a:latin typeface="Montserrat"/>
              <a:ea typeface="Montserrat"/>
              <a:cs typeface="Montserrat"/>
              <a:sym typeface="Montserrat"/>
            </a:endParaRPr>
          </a:p>
        </p:txBody>
      </p:sp>
    </p:spTree>
  </p:cSld>
  <p:clrMapOvr>
    <a:masterClrMapping/>
  </p:clrMapOvr>
  <mc:AlternateContent>
    <mc:Choice Requires="p14">
      <p:transition spd="slow" p14:dur="1300">
        <p:fade thruBlk="1"/>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pic>
        <p:nvPicPr>
          <p:cNvPr id="771" name="Google Shape;771;p33"/>
          <p:cNvPicPr preferRelativeResize="0"/>
          <p:nvPr/>
        </p:nvPicPr>
        <p:blipFill rotWithShape="1">
          <a:blip r:embed="rId4">
            <a:alphaModFix/>
          </a:blip>
          <a:srcRect b="0" l="0" r="0" t="0"/>
          <a:stretch/>
        </p:blipFill>
        <p:spPr>
          <a:xfrm>
            <a:off x="8076677" y="-5374"/>
            <a:ext cx="1055350" cy="790515"/>
          </a:xfrm>
          <a:prstGeom prst="rect">
            <a:avLst/>
          </a:prstGeom>
          <a:noFill/>
          <a:ln>
            <a:noFill/>
          </a:ln>
        </p:spPr>
      </p:pic>
      <p:pic>
        <p:nvPicPr>
          <p:cNvPr id="772" name="Google Shape;772;p33"/>
          <p:cNvPicPr preferRelativeResize="0"/>
          <p:nvPr/>
        </p:nvPicPr>
        <p:blipFill rotWithShape="1">
          <a:blip r:embed="rId4">
            <a:alphaModFix/>
          </a:blip>
          <a:srcRect b="0" l="0" r="0" t="0"/>
          <a:stretch/>
        </p:blipFill>
        <p:spPr>
          <a:xfrm rot="10800000">
            <a:off x="-9943" y="4149729"/>
            <a:ext cx="1343975" cy="1006700"/>
          </a:xfrm>
          <a:prstGeom prst="rect">
            <a:avLst/>
          </a:prstGeom>
          <a:noFill/>
          <a:ln>
            <a:noFill/>
          </a:ln>
        </p:spPr>
      </p:pic>
      <p:pic>
        <p:nvPicPr>
          <p:cNvPr id="773" name="Google Shape;773;p33"/>
          <p:cNvPicPr preferRelativeResize="0"/>
          <p:nvPr/>
        </p:nvPicPr>
        <p:blipFill rotWithShape="1">
          <a:blip r:embed="rId5">
            <a:alphaModFix/>
          </a:blip>
          <a:srcRect b="0" l="0" r="0" t="0"/>
          <a:stretch/>
        </p:blipFill>
        <p:spPr>
          <a:xfrm>
            <a:off x="7720672" y="214628"/>
            <a:ext cx="1283517" cy="216123"/>
          </a:xfrm>
          <a:prstGeom prst="rect">
            <a:avLst/>
          </a:prstGeom>
          <a:noFill/>
          <a:ln>
            <a:noFill/>
          </a:ln>
        </p:spPr>
      </p:pic>
      <p:sp>
        <p:nvSpPr>
          <p:cNvPr id="774" name="Google Shape;774;p33"/>
          <p:cNvSpPr/>
          <p:nvPr/>
        </p:nvSpPr>
        <p:spPr>
          <a:xfrm>
            <a:off x="0" y="4882823"/>
            <a:ext cx="9144000" cy="16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Arial"/>
                <a:ea typeface="Arial"/>
                <a:cs typeface="Arial"/>
                <a:sym typeface="Arial"/>
              </a:rPr>
              <a:t>Disclaimer: The information transmitted by this presentation is intended for the person or entity to which it is addressed. This presentation may contain confidential information. Please note that any use or circulation of this presentation is not permitted.</a:t>
            </a:r>
            <a:endParaRPr b="0" i="0" sz="1100" u="none" cap="none" strike="noStrike">
              <a:solidFill>
                <a:srgbClr val="000000"/>
              </a:solidFill>
              <a:latin typeface="Arial"/>
              <a:ea typeface="Arial"/>
              <a:cs typeface="Arial"/>
              <a:sym typeface="Arial"/>
            </a:endParaRPr>
          </a:p>
        </p:txBody>
      </p:sp>
      <p:sp>
        <p:nvSpPr>
          <p:cNvPr id="775" name="Google Shape;775;p33"/>
          <p:cNvSpPr/>
          <p:nvPr/>
        </p:nvSpPr>
        <p:spPr>
          <a:xfrm>
            <a:off x="139779" y="170800"/>
            <a:ext cx="5739900" cy="435600"/>
          </a:xfrm>
          <a:prstGeom prst="rect">
            <a:avLst/>
          </a:prstGeom>
          <a:noFill/>
          <a:ln>
            <a:noFill/>
          </a:ln>
        </p:spPr>
        <p:txBody>
          <a:bodyPr anchorCtr="0" anchor="t" bIns="34275" lIns="68575" spcFirstLastPara="1" rIns="68575" wrap="square" tIns="34275">
            <a:noAutofit/>
          </a:bodyPr>
          <a:lstStyle/>
          <a:p>
            <a:pPr indent="0" lvl="0" marL="38100" marR="0" rtl="0" algn="l">
              <a:lnSpc>
                <a:spcPct val="100000"/>
              </a:lnSpc>
              <a:spcBef>
                <a:spcPts val="0"/>
              </a:spcBef>
              <a:spcAft>
                <a:spcPts val="0"/>
              </a:spcAft>
              <a:buClr>
                <a:srgbClr val="000000"/>
              </a:buClr>
              <a:buSzPts val="2700"/>
              <a:buFont typeface="Arial"/>
              <a:buNone/>
            </a:pPr>
            <a:r>
              <a:rPr lang="en" sz="2400">
                <a:solidFill>
                  <a:srgbClr val="1F887E"/>
                </a:solidFill>
                <a:latin typeface="Montserrat"/>
                <a:ea typeface="Montserrat"/>
                <a:cs typeface="Montserrat"/>
                <a:sym typeface="Montserrat"/>
              </a:rPr>
              <a:t>Saturation </a:t>
            </a:r>
            <a:r>
              <a:rPr lang="en" sz="2400">
                <a:solidFill>
                  <a:srgbClr val="1F887E"/>
                </a:solidFill>
                <a:latin typeface="Montserrat"/>
                <a:ea typeface="Montserrat"/>
                <a:cs typeface="Montserrat"/>
                <a:sym typeface="Montserrat"/>
              </a:rPr>
              <a:t>Effect</a:t>
            </a:r>
            <a:endParaRPr sz="2400">
              <a:solidFill>
                <a:srgbClr val="1F887E"/>
              </a:solidFill>
              <a:latin typeface="Montserrat"/>
              <a:ea typeface="Montserrat"/>
              <a:cs typeface="Montserrat"/>
              <a:sym typeface="Montserrat"/>
            </a:endParaRPr>
          </a:p>
        </p:txBody>
      </p:sp>
      <p:sp>
        <p:nvSpPr>
          <p:cNvPr id="776" name="Google Shape;776;p33"/>
          <p:cNvSpPr/>
          <p:nvPr/>
        </p:nvSpPr>
        <p:spPr>
          <a:xfrm>
            <a:off x="347633" y="0"/>
            <a:ext cx="986400" cy="93300"/>
          </a:xfrm>
          <a:prstGeom prst="rect">
            <a:avLst/>
          </a:prstGeom>
          <a:solidFill>
            <a:srgbClr val="249C9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2060"/>
              </a:solidFill>
              <a:latin typeface="Calibri"/>
              <a:ea typeface="Calibri"/>
              <a:cs typeface="Calibri"/>
              <a:sym typeface="Calibri"/>
            </a:endParaRPr>
          </a:p>
        </p:txBody>
      </p:sp>
      <p:sp>
        <p:nvSpPr>
          <p:cNvPr id="777" name="Google Shape;777;p33"/>
          <p:cNvSpPr txBox="1"/>
          <p:nvPr/>
        </p:nvSpPr>
        <p:spPr>
          <a:xfrm>
            <a:off x="139775" y="606400"/>
            <a:ext cx="89523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Open Sans"/>
              <a:buChar char="-"/>
            </a:pPr>
            <a:r>
              <a:rPr i="1" lang="en" sz="1200">
                <a:latin typeface="Open Sans"/>
                <a:ea typeface="Open Sans"/>
                <a:cs typeface="Open Sans"/>
                <a:sym typeface="Open Sans"/>
              </a:rPr>
              <a:t>Google is close to saturation, whilst others have reached saturation, Tiktok saturating earliest</a:t>
            </a:r>
            <a:endParaRPr i="1" sz="1200">
              <a:latin typeface="Open Sans"/>
              <a:ea typeface="Open Sans"/>
              <a:cs typeface="Open Sans"/>
              <a:sym typeface="Open Sans"/>
            </a:endParaRPr>
          </a:p>
        </p:txBody>
      </p:sp>
      <p:pic>
        <p:nvPicPr>
          <p:cNvPr id="778" name="Google Shape;778;p33" title="Chart"/>
          <p:cNvPicPr preferRelativeResize="0"/>
          <p:nvPr/>
        </p:nvPicPr>
        <p:blipFill>
          <a:blip r:embed="rId6">
            <a:alphaModFix/>
          </a:blip>
          <a:stretch>
            <a:fillRect/>
          </a:stretch>
        </p:blipFill>
        <p:spPr>
          <a:xfrm>
            <a:off x="6125700" y="1026400"/>
            <a:ext cx="3018300" cy="2094876"/>
          </a:xfrm>
          <a:prstGeom prst="rect">
            <a:avLst/>
          </a:prstGeom>
          <a:noFill/>
          <a:ln>
            <a:noFill/>
          </a:ln>
        </p:spPr>
      </p:pic>
      <p:pic>
        <p:nvPicPr>
          <p:cNvPr id="779" name="Google Shape;779;p33" title="Chart"/>
          <p:cNvPicPr preferRelativeResize="0"/>
          <p:nvPr/>
        </p:nvPicPr>
        <p:blipFill>
          <a:blip r:embed="rId7">
            <a:alphaModFix/>
          </a:blip>
          <a:stretch>
            <a:fillRect/>
          </a:stretch>
        </p:blipFill>
        <p:spPr>
          <a:xfrm>
            <a:off x="6125700" y="2917075"/>
            <a:ext cx="3018300" cy="1866280"/>
          </a:xfrm>
          <a:prstGeom prst="rect">
            <a:avLst/>
          </a:prstGeom>
          <a:noFill/>
          <a:ln>
            <a:noFill/>
          </a:ln>
        </p:spPr>
      </p:pic>
      <p:grpSp>
        <p:nvGrpSpPr>
          <p:cNvPr id="780" name="Google Shape;780;p33"/>
          <p:cNvGrpSpPr/>
          <p:nvPr/>
        </p:nvGrpSpPr>
        <p:grpSpPr>
          <a:xfrm>
            <a:off x="139769" y="990925"/>
            <a:ext cx="2944592" cy="2130525"/>
            <a:chOff x="139775" y="990925"/>
            <a:chExt cx="2909676" cy="2130525"/>
          </a:xfrm>
        </p:grpSpPr>
        <p:pic>
          <p:nvPicPr>
            <p:cNvPr id="781" name="Google Shape;781;p33" title="Chart"/>
            <p:cNvPicPr preferRelativeResize="0"/>
            <p:nvPr/>
          </p:nvPicPr>
          <p:blipFill rotWithShape="1">
            <a:blip r:embed="rId8">
              <a:alphaModFix/>
            </a:blip>
            <a:srcRect b="0" l="0" r="10730" t="0"/>
            <a:stretch/>
          </p:blipFill>
          <p:spPr>
            <a:xfrm>
              <a:off x="139775" y="990925"/>
              <a:ext cx="2909676" cy="2130525"/>
            </a:xfrm>
            <a:prstGeom prst="rect">
              <a:avLst/>
            </a:prstGeom>
            <a:noFill/>
            <a:ln>
              <a:noFill/>
            </a:ln>
          </p:spPr>
        </p:pic>
        <p:cxnSp>
          <p:nvCxnSpPr>
            <p:cNvPr id="782" name="Google Shape;782;p33"/>
            <p:cNvCxnSpPr/>
            <p:nvPr/>
          </p:nvCxnSpPr>
          <p:spPr>
            <a:xfrm>
              <a:off x="1151000" y="1666550"/>
              <a:ext cx="2100" cy="1021800"/>
            </a:xfrm>
            <a:prstGeom prst="straightConnector1">
              <a:avLst/>
            </a:prstGeom>
            <a:noFill/>
            <a:ln cap="flat" cmpd="sng" w="9525">
              <a:solidFill>
                <a:srgbClr val="888888"/>
              </a:solidFill>
              <a:prstDash val="dash"/>
              <a:round/>
              <a:headEnd len="med" w="med" type="none"/>
              <a:tailEnd len="med" w="med" type="none"/>
            </a:ln>
          </p:spPr>
        </p:cxnSp>
        <p:cxnSp>
          <p:nvCxnSpPr>
            <p:cNvPr id="783" name="Google Shape;783;p33"/>
            <p:cNvCxnSpPr/>
            <p:nvPr/>
          </p:nvCxnSpPr>
          <p:spPr>
            <a:xfrm>
              <a:off x="1926850" y="1374300"/>
              <a:ext cx="0" cy="1339800"/>
            </a:xfrm>
            <a:prstGeom prst="straightConnector1">
              <a:avLst/>
            </a:prstGeom>
            <a:noFill/>
            <a:ln cap="flat" cmpd="sng" w="9525">
              <a:solidFill>
                <a:srgbClr val="888888"/>
              </a:solidFill>
              <a:prstDash val="dash"/>
              <a:round/>
              <a:headEnd len="med" w="med" type="none"/>
              <a:tailEnd len="med" w="med" type="none"/>
            </a:ln>
          </p:spPr>
        </p:cxnSp>
      </p:grpSp>
      <p:grpSp>
        <p:nvGrpSpPr>
          <p:cNvPr id="784" name="Google Shape;784;p33"/>
          <p:cNvGrpSpPr/>
          <p:nvPr/>
        </p:nvGrpSpPr>
        <p:grpSpPr>
          <a:xfrm>
            <a:off x="3024207" y="1026396"/>
            <a:ext cx="3162682" cy="2094867"/>
            <a:chOff x="3233075" y="1026425"/>
            <a:chExt cx="3222951" cy="1992834"/>
          </a:xfrm>
        </p:grpSpPr>
        <p:pic>
          <p:nvPicPr>
            <p:cNvPr id="785" name="Google Shape;785;p33" title="Chart"/>
            <p:cNvPicPr preferRelativeResize="0"/>
            <p:nvPr/>
          </p:nvPicPr>
          <p:blipFill>
            <a:blip r:embed="rId9">
              <a:alphaModFix/>
            </a:blip>
            <a:stretch>
              <a:fillRect/>
            </a:stretch>
          </p:blipFill>
          <p:spPr>
            <a:xfrm>
              <a:off x="3233075" y="1026425"/>
              <a:ext cx="3222951" cy="1992834"/>
            </a:xfrm>
            <a:prstGeom prst="rect">
              <a:avLst/>
            </a:prstGeom>
            <a:noFill/>
            <a:ln>
              <a:noFill/>
            </a:ln>
          </p:spPr>
        </p:pic>
        <p:cxnSp>
          <p:nvCxnSpPr>
            <p:cNvPr id="786" name="Google Shape;786;p33"/>
            <p:cNvCxnSpPr/>
            <p:nvPr/>
          </p:nvCxnSpPr>
          <p:spPr>
            <a:xfrm>
              <a:off x="4252800" y="1615125"/>
              <a:ext cx="12000" cy="1091100"/>
            </a:xfrm>
            <a:prstGeom prst="straightConnector1">
              <a:avLst/>
            </a:prstGeom>
            <a:noFill/>
            <a:ln cap="flat" cmpd="sng" w="9525">
              <a:solidFill>
                <a:srgbClr val="888888"/>
              </a:solidFill>
              <a:prstDash val="dash"/>
              <a:round/>
              <a:headEnd len="med" w="med" type="none"/>
              <a:tailEnd len="med" w="med" type="none"/>
            </a:ln>
          </p:spPr>
        </p:cxnSp>
        <p:cxnSp>
          <p:nvCxnSpPr>
            <p:cNvPr id="787" name="Google Shape;787;p33"/>
            <p:cNvCxnSpPr/>
            <p:nvPr/>
          </p:nvCxnSpPr>
          <p:spPr>
            <a:xfrm>
              <a:off x="5119525" y="1378800"/>
              <a:ext cx="0" cy="1366800"/>
            </a:xfrm>
            <a:prstGeom prst="straightConnector1">
              <a:avLst/>
            </a:prstGeom>
            <a:noFill/>
            <a:ln cap="flat" cmpd="sng" w="9525">
              <a:solidFill>
                <a:srgbClr val="888888"/>
              </a:solidFill>
              <a:prstDash val="dash"/>
              <a:round/>
              <a:headEnd len="med" w="med" type="none"/>
              <a:tailEnd len="med" w="med" type="none"/>
            </a:ln>
          </p:spPr>
        </p:cxnSp>
      </p:grpSp>
      <p:grpSp>
        <p:nvGrpSpPr>
          <p:cNvPr id="788" name="Google Shape;788;p33"/>
          <p:cNvGrpSpPr/>
          <p:nvPr/>
        </p:nvGrpSpPr>
        <p:grpSpPr>
          <a:xfrm>
            <a:off x="139721" y="2864001"/>
            <a:ext cx="3018207" cy="1965026"/>
            <a:chOff x="139725" y="2864000"/>
            <a:chExt cx="2909676" cy="1965026"/>
          </a:xfrm>
        </p:grpSpPr>
        <p:pic>
          <p:nvPicPr>
            <p:cNvPr id="789" name="Google Shape;789;p33" title="Chart"/>
            <p:cNvPicPr preferRelativeResize="0"/>
            <p:nvPr/>
          </p:nvPicPr>
          <p:blipFill rotWithShape="1">
            <a:blip r:embed="rId10">
              <a:alphaModFix/>
            </a:blip>
            <a:srcRect b="0" l="0" r="8441" t="0"/>
            <a:stretch/>
          </p:blipFill>
          <p:spPr>
            <a:xfrm>
              <a:off x="139725" y="2864000"/>
              <a:ext cx="2909676" cy="1965026"/>
            </a:xfrm>
            <a:prstGeom prst="rect">
              <a:avLst/>
            </a:prstGeom>
            <a:noFill/>
            <a:ln>
              <a:noFill/>
            </a:ln>
          </p:spPr>
        </p:pic>
        <p:cxnSp>
          <p:nvCxnSpPr>
            <p:cNvPr id="790" name="Google Shape;790;p33"/>
            <p:cNvCxnSpPr/>
            <p:nvPr/>
          </p:nvCxnSpPr>
          <p:spPr>
            <a:xfrm>
              <a:off x="928250" y="3506000"/>
              <a:ext cx="6900" cy="978000"/>
            </a:xfrm>
            <a:prstGeom prst="straightConnector1">
              <a:avLst/>
            </a:prstGeom>
            <a:noFill/>
            <a:ln cap="flat" cmpd="sng" w="9525">
              <a:solidFill>
                <a:srgbClr val="888888"/>
              </a:solidFill>
              <a:prstDash val="dash"/>
              <a:round/>
              <a:headEnd len="med" w="med" type="none"/>
              <a:tailEnd len="med" w="med" type="none"/>
            </a:ln>
          </p:spPr>
        </p:cxnSp>
        <p:cxnSp>
          <p:nvCxnSpPr>
            <p:cNvPr id="791" name="Google Shape;791;p33"/>
            <p:cNvCxnSpPr/>
            <p:nvPr/>
          </p:nvCxnSpPr>
          <p:spPr>
            <a:xfrm flipH="1">
              <a:off x="1390875" y="3238775"/>
              <a:ext cx="1500" cy="1269300"/>
            </a:xfrm>
            <a:prstGeom prst="straightConnector1">
              <a:avLst/>
            </a:prstGeom>
            <a:noFill/>
            <a:ln cap="flat" cmpd="sng" w="9525">
              <a:solidFill>
                <a:srgbClr val="888888"/>
              </a:solidFill>
              <a:prstDash val="dash"/>
              <a:round/>
              <a:headEnd len="med" w="med" type="none"/>
              <a:tailEnd len="med" w="med" type="none"/>
            </a:ln>
          </p:spPr>
        </p:cxnSp>
      </p:grpSp>
      <p:grpSp>
        <p:nvGrpSpPr>
          <p:cNvPr id="792" name="Google Shape;792;p33"/>
          <p:cNvGrpSpPr/>
          <p:nvPr/>
        </p:nvGrpSpPr>
        <p:grpSpPr>
          <a:xfrm>
            <a:off x="3084508" y="2867701"/>
            <a:ext cx="3102226" cy="1965026"/>
            <a:chOff x="3284475" y="2864000"/>
            <a:chExt cx="3006324" cy="1965026"/>
          </a:xfrm>
        </p:grpSpPr>
        <p:pic>
          <p:nvPicPr>
            <p:cNvPr id="793" name="Google Shape;793;p33" title="Chart"/>
            <p:cNvPicPr preferRelativeResize="0"/>
            <p:nvPr/>
          </p:nvPicPr>
          <p:blipFill>
            <a:blip r:embed="rId11">
              <a:alphaModFix/>
            </a:blip>
            <a:stretch>
              <a:fillRect/>
            </a:stretch>
          </p:blipFill>
          <p:spPr>
            <a:xfrm>
              <a:off x="3284475" y="2864000"/>
              <a:ext cx="3006324" cy="1965026"/>
            </a:xfrm>
            <a:prstGeom prst="rect">
              <a:avLst/>
            </a:prstGeom>
            <a:noFill/>
            <a:ln>
              <a:noFill/>
            </a:ln>
          </p:spPr>
        </p:pic>
        <p:cxnSp>
          <p:nvCxnSpPr>
            <p:cNvPr id="794" name="Google Shape;794;p33"/>
            <p:cNvCxnSpPr/>
            <p:nvPr/>
          </p:nvCxnSpPr>
          <p:spPr>
            <a:xfrm>
              <a:off x="3994100" y="3506000"/>
              <a:ext cx="22500" cy="1014000"/>
            </a:xfrm>
            <a:prstGeom prst="straightConnector1">
              <a:avLst/>
            </a:prstGeom>
            <a:noFill/>
            <a:ln cap="flat" cmpd="sng" w="9525">
              <a:solidFill>
                <a:srgbClr val="888888"/>
              </a:solidFill>
              <a:prstDash val="dash"/>
              <a:round/>
              <a:headEnd len="med" w="med" type="none"/>
              <a:tailEnd len="med" w="med" type="none"/>
            </a:ln>
          </p:spPr>
        </p:cxnSp>
        <p:cxnSp>
          <p:nvCxnSpPr>
            <p:cNvPr id="795" name="Google Shape;795;p33"/>
            <p:cNvCxnSpPr/>
            <p:nvPr/>
          </p:nvCxnSpPr>
          <p:spPr>
            <a:xfrm>
              <a:off x="4506175" y="3238775"/>
              <a:ext cx="13800" cy="1281300"/>
            </a:xfrm>
            <a:prstGeom prst="straightConnector1">
              <a:avLst/>
            </a:prstGeom>
            <a:noFill/>
            <a:ln cap="flat" cmpd="sng" w="9525">
              <a:solidFill>
                <a:srgbClr val="888888"/>
              </a:solidFill>
              <a:prstDash val="dash"/>
              <a:round/>
              <a:headEnd len="med" w="med" type="none"/>
              <a:tailEnd len="med" w="med" type="none"/>
            </a:ln>
          </p:spPr>
        </p:cxnSp>
      </p:grpSp>
      <p:sp>
        <p:nvSpPr>
          <p:cNvPr id="796" name="Google Shape;796;p33"/>
          <p:cNvSpPr txBox="1"/>
          <p:nvPr/>
        </p:nvSpPr>
        <p:spPr>
          <a:xfrm>
            <a:off x="1930325" y="1840625"/>
            <a:ext cx="88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a:ea typeface="Open Sans"/>
                <a:cs typeface="Open Sans"/>
                <a:sym typeface="Open Sans"/>
              </a:rPr>
              <a:t>22 Days-</a:t>
            </a:r>
            <a:endParaRPr sz="800">
              <a:latin typeface="Open Sans"/>
              <a:ea typeface="Open Sans"/>
              <a:cs typeface="Open Sans"/>
              <a:sym typeface="Open Sans"/>
            </a:endParaRPr>
          </a:p>
          <a:p>
            <a:pPr indent="0" lvl="0" marL="0" rtl="0" algn="l">
              <a:spcBef>
                <a:spcPts val="0"/>
              </a:spcBef>
              <a:spcAft>
                <a:spcPts val="0"/>
              </a:spcAft>
              <a:buNone/>
            </a:pPr>
            <a:r>
              <a:rPr lang="en" sz="800">
                <a:latin typeface="Open Sans"/>
                <a:ea typeface="Open Sans"/>
                <a:cs typeface="Open Sans"/>
                <a:sym typeface="Open Sans"/>
              </a:rPr>
              <a:t>11 Million</a:t>
            </a:r>
            <a:endParaRPr sz="800">
              <a:latin typeface="Open Sans"/>
              <a:ea typeface="Open Sans"/>
              <a:cs typeface="Open Sans"/>
              <a:sym typeface="Open Sans"/>
            </a:endParaRPr>
          </a:p>
        </p:txBody>
      </p:sp>
      <p:sp>
        <p:nvSpPr>
          <p:cNvPr id="797" name="Google Shape;797;p33"/>
          <p:cNvSpPr txBox="1"/>
          <p:nvPr/>
        </p:nvSpPr>
        <p:spPr>
          <a:xfrm>
            <a:off x="4919825" y="1840613"/>
            <a:ext cx="88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a:ea typeface="Open Sans"/>
                <a:cs typeface="Open Sans"/>
                <a:sym typeface="Open Sans"/>
              </a:rPr>
              <a:t>22 Days-</a:t>
            </a:r>
            <a:endParaRPr sz="800">
              <a:latin typeface="Open Sans"/>
              <a:ea typeface="Open Sans"/>
              <a:cs typeface="Open Sans"/>
              <a:sym typeface="Open Sans"/>
            </a:endParaRPr>
          </a:p>
          <a:p>
            <a:pPr indent="0" lvl="0" marL="0" rtl="0" algn="l">
              <a:spcBef>
                <a:spcPts val="0"/>
              </a:spcBef>
              <a:spcAft>
                <a:spcPts val="0"/>
              </a:spcAft>
              <a:buNone/>
            </a:pPr>
            <a:r>
              <a:rPr lang="en" sz="800">
                <a:latin typeface="Open Sans"/>
                <a:ea typeface="Open Sans"/>
                <a:cs typeface="Open Sans"/>
                <a:sym typeface="Open Sans"/>
              </a:rPr>
              <a:t>0.4 Million</a:t>
            </a:r>
            <a:endParaRPr sz="800">
              <a:latin typeface="Open Sans"/>
              <a:ea typeface="Open Sans"/>
              <a:cs typeface="Open Sans"/>
              <a:sym typeface="Open Sans"/>
            </a:endParaRPr>
          </a:p>
        </p:txBody>
      </p:sp>
      <p:sp>
        <p:nvSpPr>
          <p:cNvPr id="798" name="Google Shape;798;p33"/>
          <p:cNvSpPr txBox="1"/>
          <p:nvPr/>
        </p:nvSpPr>
        <p:spPr>
          <a:xfrm>
            <a:off x="8244925" y="1752813"/>
            <a:ext cx="88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a:ea typeface="Open Sans"/>
                <a:cs typeface="Open Sans"/>
                <a:sym typeface="Open Sans"/>
              </a:rPr>
              <a:t>5 Days-</a:t>
            </a:r>
            <a:endParaRPr sz="800">
              <a:latin typeface="Open Sans"/>
              <a:ea typeface="Open Sans"/>
              <a:cs typeface="Open Sans"/>
              <a:sym typeface="Open Sans"/>
            </a:endParaRPr>
          </a:p>
          <a:p>
            <a:pPr indent="0" lvl="0" marL="0" rtl="0" algn="l">
              <a:spcBef>
                <a:spcPts val="0"/>
              </a:spcBef>
              <a:spcAft>
                <a:spcPts val="0"/>
              </a:spcAft>
              <a:buNone/>
            </a:pPr>
            <a:r>
              <a:rPr lang="en" sz="800">
                <a:latin typeface="Open Sans"/>
                <a:ea typeface="Open Sans"/>
                <a:cs typeface="Open Sans"/>
                <a:sym typeface="Open Sans"/>
              </a:rPr>
              <a:t>120k</a:t>
            </a:r>
            <a:endParaRPr sz="800">
              <a:latin typeface="Open Sans"/>
              <a:ea typeface="Open Sans"/>
              <a:cs typeface="Open Sans"/>
              <a:sym typeface="Open Sans"/>
            </a:endParaRPr>
          </a:p>
        </p:txBody>
      </p:sp>
      <p:sp>
        <p:nvSpPr>
          <p:cNvPr id="799" name="Google Shape;799;p33"/>
          <p:cNvSpPr txBox="1"/>
          <p:nvPr/>
        </p:nvSpPr>
        <p:spPr>
          <a:xfrm>
            <a:off x="1930325" y="3505975"/>
            <a:ext cx="88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a:ea typeface="Open Sans"/>
                <a:cs typeface="Open Sans"/>
                <a:sym typeface="Open Sans"/>
              </a:rPr>
              <a:t>312 Days-</a:t>
            </a:r>
            <a:endParaRPr sz="800">
              <a:latin typeface="Open Sans"/>
              <a:ea typeface="Open Sans"/>
              <a:cs typeface="Open Sans"/>
              <a:sym typeface="Open Sans"/>
            </a:endParaRPr>
          </a:p>
          <a:p>
            <a:pPr indent="0" lvl="0" marL="0" rtl="0" algn="l">
              <a:spcBef>
                <a:spcPts val="0"/>
              </a:spcBef>
              <a:spcAft>
                <a:spcPts val="0"/>
              </a:spcAft>
              <a:buNone/>
            </a:pPr>
            <a:r>
              <a:rPr lang="en" sz="800">
                <a:latin typeface="Open Sans"/>
                <a:ea typeface="Open Sans"/>
                <a:cs typeface="Open Sans"/>
                <a:sym typeface="Open Sans"/>
              </a:rPr>
              <a:t>5.3 Millions</a:t>
            </a:r>
            <a:endParaRPr sz="800">
              <a:latin typeface="Open Sans"/>
              <a:ea typeface="Open Sans"/>
              <a:cs typeface="Open Sans"/>
              <a:sym typeface="Open Sans"/>
            </a:endParaRPr>
          </a:p>
        </p:txBody>
      </p:sp>
      <p:sp>
        <p:nvSpPr>
          <p:cNvPr id="800" name="Google Shape;800;p33"/>
          <p:cNvSpPr txBox="1"/>
          <p:nvPr/>
        </p:nvSpPr>
        <p:spPr>
          <a:xfrm>
            <a:off x="4919825" y="3505938"/>
            <a:ext cx="88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a:ea typeface="Open Sans"/>
                <a:cs typeface="Open Sans"/>
                <a:sym typeface="Open Sans"/>
              </a:rPr>
              <a:t>85 Days-</a:t>
            </a:r>
            <a:endParaRPr sz="800">
              <a:latin typeface="Open Sans"/>
              <a:ea typeface="Open Sans"/>
              <a:cs typeface="Open Sans"/>
              <a:sym typeface="Open Sans"/>
            </a:endParaRPr>
          </a:p>
          <a:p>
            <a:pPr indent="0" lvl="0" marL="0" rtl="0" algn="l">
              <a:spcBef>
                <a:spcPts val="0"/>
              </a:spcBef>
              <a:spcAft>
                <a:spcPts val="0"/>
              </a:spcAft>
              <a:buNone/>
            </a:pPr>
            <a:r>
              <a:rPr lang="en" sz="800">
                <a:latin typeface="Open Sans"/>
                <a:ea typeface="Open Sans"/>
                <a:cs typeface="Open Sans"/>
                <a:sym typeface="Open Sans"/>
              </a:rPr>
              <a:t>5.2 Millions</a:t>
            </a:r>
            <a:endParaRPr sz="800">
              <a:latin typeface="Open Sans"/>
              <a:ea typeface="Open Sans"/>
              <a:cs typeface="Open Sans"/>
              <a:sym typeface="Open Sans"/>
            </a:endParaRPr>
          </a:p>
        </p:txBody>
      </p:sp>
      <p:sp>
        <p:nvSpPr>
          <p:cNvPr id="801" name="Google Shape;801;p33"/>
          <p:cNvSpPr txBox="1"/>
          <p:nvPr/>
        </p:nvSpPr>
        <p:spPr>
          <a:xfrm>
            <a:off x="8160800" y="3506000"/>
            <a:ext cx="88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a:ea typeface="Open Sans"/>
                <a:cs typeface="Open Sans"/>
                <a:sym typeface="Open Sans"/>
              </a:rPr>
              <a:t>4 Days-</a:t>
            </a:r>
            <a:endParaRPr sz="800">
              <a:latin typeface="Open Sans"/>
              <a:ea typeface="Open Sans"/>
              <a:cs typeface="Open Sans"/>
              <a:sym typeface="Open Sans"/>
            </a:endParaRPr>
          </a:p>
          <a:p>
            <a:pPr indent="0" lvl="0" marL="0" rtl="0" algn="l">
              <a:spcBef>
                <a:spcPts val="0"/>
              </a:spcBef>
              <a:spcAft>
                <a:spcPts val="0"/>
              </a:spcAft>
              <a:buNone/>
            </a:pPr>
            <a:r>
              <a:rPr lang="en" sz="800">
                <a:latin typeface="Open Sans"/>
                <a:ea typeface="Open Sans"/>
                <a:cs typeface="Open Sans"/>
                <a:sym typeface="Open Sans"/>
              </a:rPr>
              <a:t>120k</a:t>
            </a:r>
            <a:endParaRPr sz="800">
              <a:latin typeface="Open Sans"/>
              <a:ea typeface="Open Sans"/>
              <a:cs typeface="Open Sans"/>
              <a:sym typeface="Open Sans"/>
            </a:endParaRPr>
          </a:p>
        </p:txBody>
      </p:sp>
    </p:spTree>
  </p:cSld>
  <p:clrMapOvr>
    <a:masterClrMapping/>
  </p:clrMapOvr>
  <mc:AlternateContent>
    <mc:Choice Requires="p14">
      <p:transition spd="slow" p14:dur="1300">
        <p:fade thruBlk="1"/>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pic>
        <p:nvPicPr>
          <p:cNvPr id="807" name="Google Shape;807;p34"/>
          <p:cNvPicPr preferRelativeResize="0"/>
          <p:nvPr/>
        </p:nvPicPr>
        <p:blipFill rotWithShape="1">
          <a:blip r:embed="rId3">
            <a:alphaModFix/>
          </a:blip>
          <a:srcRect b="0" l="0" r="0" t="0"/>
          <a:stretch/>
        </p:blipFill>
        <p:spPr>
          <a:xfrm rot="10800000">
            <a:off x="-9943" y="4149729"/>
            <a:ext cx="1343975" cy="1006700"/>
          </a:xfrm>
          <a:prstGeom prst="rect">
            <a:avLst/>
          </a:prstGeom>
          <a:noFill/>
          <a:ln>
            <a:noFill/>
          </a:ln>
        </p:spPr>
      </p:pic>
      <p:pic>
        <p:nvPicPr>
          <p:cNvPr id="808" name="Google Shape;808;p34"/>
          <p:cNvPicPr preferRelativeResize="0"/>
          <p:nvPr/>
        </p:nvPicPr>
        <p:blipFill rotWithShape="1">
          <a:blip r:embed="rId3">
            <a:alphaModFix/>
          </a:blip>
          <a:srcRect b="0" l="0" r="0" t="0"/>
          <a:stretch/>
        </p:blipFill>
        <p:spPr>
          <a:xfrm>
            <a:off x="8076677" y="-5374"/>
            <a:ext cx="1055350" cy="790515"/>
          </a:xfrm>
          <a:prstGeom prst="rect">
            <a:avLst/>
          </a:prstGeom>
          <a:noFill/>
          <a:ln>
            <a:noFill/>
          </a:ln>
        </p:spPr>
      </p:pic>
      <p:pic>
        <p:nvPicPr>
          <p:cNvPr id="809" name="Google Shape;809;p34"/>
          <p:cNvPicPr preferRelativeResize="0"/>
          <p:nvPr/>
        </p:nvPicPr>
        <p:blipFill rotWithShape="1">
          <a:blip r:embed="rId4">
            <a:alphaModFix/>
          </a:blip>
          <a:srcRect b="0" l="0" r="0" t="0"/>
          <a:stretch/>
        </p:blipFill>
        <p:spPr>
          <a:xfrm>
            <a:off x="7720672" y="214628"/>
            <a:ext cx="1283517" cy="216123"/>
          </a:xfrm>
          <a:prstGeom prst="rect">
            <a:avLst/>
          </a:prstGeom>
          <a:noFill/>
          <a:ln>
            <a:noFill/>
          </a:ln>
        </p:spPr>
      </p:pic>
      <p:sp>
        <p:nvSpPr>
          <p:cNvPr id="810" name="Google Shape;810;p34"/>
          <p:cNvSpPr/>
          <p:nvPr/>
        </p:nvSpPr>
        <p:spPr>
          <a:xfrm>
            <a:off x="0" y="4882823"/>
            <a:ext cx="9144000" cy="16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Arial"/>
                <a:ea typeface="Arial"/>
                <a:cs typeface="Arial"/>
                <a:sym typeface="Arial"/>
              </a:rPr>
              <a:t>Disclaimer: The information transmitted by this presentation is intended for the person or entity to which it is addressed. This presentation may contain confidential information. Please note that any use or circulation of this presentation is not permitted.</a:t>
            </a:r>
            <a:endParaRPr b="0" i="0" sz="1100" u="none" cap="none" strike="noStrike">
              <a:solidFill>
                <a:srgbClr val="000000"/>
              </a:solidFill>
              <a:latin typeface="Arial"/>
              <a:ea typeface="Arial"/>
              <a:cs typeface="Arial"/>
              <a:sym typeface="Arial"/>
            </a:endParaRPr>
          </a:p>
        </p:txBody>
      </p:sp>
      <p:sp>
        <p:nvSpPr>
          <p:cNvPr id="811" name="Google Shape;811;p34"/>
          <p:cNvSpPr/>
          <p:nvPr/>
        </p:nvSpPr>
        <p:spPr>
          <a:xfrm>
            <a:off x="139779" y="170800"/>
            <a:ext cx="5739900" cy="435600"/>
          </a:xfrm>
          <a:prstGeom prst="rect">
            <a:avLst/>
          </a:prstGeom>
          <a:noFill/>
          <a:ln>
            <a:noFill/>
          </a:ln>
        </p:spPr>
        <p:txBody>
          <a:bodyPr anchorCtr="0" anchor="t" bIns="34275" lIns="68575" spcFirstLastPara="1" rIns="68575" wrap="square" tIns="34275">
            <a:noAutofit/>
          </a:bodyPr>
          <a:lstStyle/>
          <a:p>
            <a:pPr indent="0" lvl="0" marL="38100" marR="0" rtl="0" algn="l">
              <a:lnSpc>
                <a:spcPct val="100000"/>
              </a:lnSpc>
              <a:spcBef>
                <a:spcPts val="0"/>
              </a:spcBef>
              <a:spcAft>
                <a:spcPts val="0"/>
              </a:spcAft>
              <a:buClr>
                <a:srgbClr val="000000"/>
              </a:buClr>
              <a:buSzPts val="2700"/>
              <a:buFont typeface="Arial"/>
              <a:buNone/>
            </a:pPr>
            <a:r>
              <a:rPr lang="en" sz="2400">
                <a:solidFill>
                  <a:srgbClr val="1F887E"/>
                </a:solidFill>
                <a:latin typeface="Montserrat"/>
                <a:ea typeface="Montserrat"/>
                <a:cs typeface="Montserrat"/>
                <a:sym typeface="Montserrat"/>
              </a:rPr>
              <a:t>Carryover Effect</a:t>
            </a:r>
            <a:endParaRPr sz="2400">
              <a:solidFill>
                <a:srgbClr val="1F887E"/>
              </a:solidFill>
              <a:latin typeface="Montserrat"/>
              <a:ea typeface="Montserrat"/>
              <a:cs typeface="Montserrat"/>
              <a:sym typeface="Montserrat"/>
            </a:endParaRPr>
          </a:p>
        </p:txBody>
      </p:sp>
      <p:sp>
        <p:nvSpPr>
          <p:cNvPr id="812" name="Google Shape;812;p34"/>
          <p:cNvSpPr/>
          <p:nvPr/>
        </p:nvSpPr>
        <p:spPr>
          <a:xfrm>
            <a:off x="347633" y="0"/>
            <a:ext cx="986400" cy="93300"/>
          </a:xfrm>
          <a:prstGeom prst="rect">
            <a:avLst/>
          </a:prstGeom>
          <a:solidFill>
            <a:srgbClr val="249C9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2060"/>
              </a:solidFill>
              <a:latin typeface="Calibri"/>
              <a:ea typeface="Calibri"/>
              <a:cs typeface="Calibri"/>
              <a:sym typeface="Calibri"/>
            </a:endParaRPr>
          </a:p>
        </p:txBody>
      </p:sp>
      <p:sp>
        <p:nvSpPr>
          <p:cNvPr id="813" name="Google Shape;813;p34"/>
          <p:cNvSpPr txBox="1"/>
          <p:nvPr/>
        </p:nvSpPr>
        <p:spPr>
          <a:xfrm>
            <a:off x="139775" y="606400"/>
            <a:ext cx="7888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Open Sans"/>
                <a:ea typeface="Open Sans"/>
                <a:cs typeface="Open Sans"/>
                <a:sym typeface="Open Sans"/>
              </a:rPr>
              <a:t>- Pintrest and Bing show carryover effect upto 6 days, whilst Google upto 3 days</a:t>
            </a:r>
            <a:endParaRPr i="1" sz="1200">
              <a:latin typeface="Open Sans"/>
              <a:ea typeface="Open Sans"/>
              <a:cs typeface="Open Sans"/>
              <a:sym typeface="Open Sans"/>
            </a:endParaRPr>
          </a:p>
        </p:txBody>
      </p:sp>
      <p:pic>
        <p:nvPicPr>
          <p:cNvPr id="814" name="Google Shape;814;p34" title="Chart"/>
          <p:cNvPicPr preferRelativeResize="0"/>
          <p:nvPr/>
        </p:nvPicPr>
        <p:blipFill rotWithShape="1">
          <a:blip r:embed="rId5">
            <a:alphaModFix/>
          </a:blip>
          <a:srcRect b="0" l="5241" r="-4882" t="0"/>
          <a:stretch/>
        </p:blipFill>
        <p:spPr>
          <a:xfrm>
            <a:off x="3090238" y="945150"/>
            <a:ext cx="2999826" cy="2083099"/>
          </a:xfrm>
          <a:prstGeom prst="rect">
            <a:avLst/>
          </a:prstGeom>
          <a:noFill/>
          <a:ln>
            <a:noFill/>
          </a:ln>
        </p:spPr>
      </p:pic>
      <p:pic>
        <p:nvPicPr>
          <p:cNvPr id="815" name="Google Shape;815;p34" title="Chart"/>
          <p:cNvPicPr preferRelativeResize="0"/>
          <p:nvPr/>
        </p:nvPicPr>
        <p:blipFill rotWithShape="1">
          <a:blip r:embed="rId6">
            <a:alphaModFix/>
          </a:blip>
          <a:srcRect b="0" l="6103" r="0" t="0"/>
          <a:stretch/>
        </p:blipFill>
        <p:spPr>
          <a:xfrm>
            <a:off x="79875" y="945150"/>
            <a:ext cx="2945451" cy="2083101"/>
          </a:xfrm>
          <a:prstGeom prst="rect">
            <a:avLst/>
          </a:prstGeom>
          <a:noFill/>
          <a:ln>
            <a:noFill/>
          </a:ln>
        </p:spPr>
      </p:pic>
      <p:pic>
        <p:nvPicPr>
          <p:cNvPr id="816" name="Google Shape;816;p34" title="Chart"/>
          <p:cNvPicPr preferRelativeResize="0"/>
          <p:nvPr/>
        </p:nvPicPr>
        <p:blipFill rotWithShape="1">
          <a:blip r:embed="rId7">
            <a:alphaModFix/>
          </a:blip>
          <a:srcRect b="0" l="6208" r="0" t="0"/>
          <a:stretch/>
        </p:blipFill>
        <p:spPr>
          <a:xfrm>
            <a:off x="6127788" y="3051200"/>
            <a:ext cx="2999826" cy="2012875"/>
          </a:xfrm>
          <a:prstGeom prst="rect">
            <a:avLst/>
          </a:prstGeom>
          <a:noFill/>
          <a:ln>
            <a:noFill/>
          </a:ln>
        </p:spPr>
      </p:pic>
      <p:pic>
        <p:nvPicPr>
          <p:cNvPr id="817" name="Google Shape;817;p34" title="Chart"/>
          <p:cNvPicPr preferRelativeResize="0"/>
          <p:nvPr/>
        </p:nvPicPr>
        <p:blipFill rotWithShape="1">
          <a:blip r:embed="rId8">
            <a:alphaModFix/>
          </a:blip>
          <a:srcRect b="0" l="6208" r="0" t="0"/>
          <a:stretch/>
        </p:blipFill>
        <p:spPr>
          <a:xfrm>
            <a:off x="6154975" y="988175"/>
            <a:ext cx="2945451" cy="2012875"/>
          </a:xfrm>
          <a:prstGeom prst="rect">
            <a:avLst/>
          </a:prstGeom>
          <a:noFill/>
          <a:ln>
            <a:noFill/>
          </a:ln>
        </p:spPr>
      </p:pic>
      <p:pic>
        <p:nvPicPr>
          <p:cNvPr id="818" name="Google Shape;818;p34" title="Chart"/>
          <p:cNvPicPr preferRelativeResize="0"/>
          <p:nvPr/>
        </p:nvPicPr>
        <p:blipFill rotWithShape="1">
          <a:blip r:embed="rId9">
            <a:alphaModFix/>
          </a:blip>
          <a:srcRect b="0" l="0" r="3984" t="0"/>
          <a:stretch/>
        </p:blipFill>
        <p:spPr>
          <a:xfrm>
            <a:off x="123725" y="3049200"/>
            <a:ext cx="2945451" cy="2045342"/>
          </a:xfrm>
          <a:prstGeom prst="rect">
            <a:avLst/>
          </a:prstGeom>
          <a:noFill/>
          <a:ln>
            <a:noFill/>
          </a:ln>
        </p:spPr>
      </p:pic>
      <p:pic>
        <p:nvPicPr>
          <p:cNvPr id="819" name="Google Shape;819;p34" title="Chart"/>
          <p:cNvPicPr preferRelativeResize="0"/>
          <p:nvPr/>
        </p:nvPicPr>
        <p:blipFill rotWithShape="1">
          <a:blip r:embed="rId10">
            <a:alphaModFix/>
          </a:blip>
          <a:srcRect b="0" l="-1636" r="-644" t="0"/>
          <a:stretch/>
        </p:blipFill>
        <p:spPr>
          <a:xfrm>
            <a:off x="2994625" y="3051200"/>
            <a:ext cx="3068250" cy="2012875"/>
          </a:xfrm>
          <a:prstGeom prst="rect">
            <a:avLst/>
          </a:prstGeom>
          <a:noFill/>
          <a:ln>
            <a:noFill/>
          </a:ln>
        </p:spPr>
      </p:pic>
      <p:graphicFrame>
        <p:nvGraphicFramePr>
          <p:cNvPr id="820" name="Google Shape;820;p34"/>
          <p:cNvGraphicFramePr/>
          <p:nvPr/>
        </p:nvGraphicFramePr>
        <p:xfrm>
          <a:off x="69375" y="927250"/>
          <a:ext cx="3000000" cy="3000000"/>
        </p:xfrm>
        <a:graphic>
          <a:graphicData uri="http://schemas.openxmlformats.org/drawingml/2006/table">
            <a:tbl>
              <a:tblPr>
                <a:noFill/>
                <a:tableStyleId>{5385ADBB-D996-43C7-804E-CD0D04189880}</a:tableStyleId>
              </a:tblPr>
              <a:tblGrid>
                <a:gridCol w="2994500"/>
                <a:gridCol w="2994500"/>
                <a:gridCol w="2994500"/>
              </a:tblGrid>
              <a:tr h="20836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0836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mc:AlternateContent>
    <mc:Choice Requires="p14">
      <p:transition spd="slow" p14:dur="1300">
        <p:fade thruBlk="1"/>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pic>
        <p:nvPicPr>
          <p:cNvPr id="826" name="Google Shape;826;p35"/>
          <p:cNvPicPr preferRelativeResize="0"/>
          <p:nvPr/>
        </p:nvPicPr>
        <p:blipFill rotWithShape="1">
          <a:blip r:embed="rId3">
            <a:alphaModFix/>
          </a:blip>
          <a:srcRect b="0" l="0" r="0" t="0"/>
          <a:stretch/>
        </p:blipFill>
        <p:spPr>
          <a:xfrm rot="10800000">
            <a:off x="-9943" y="4149729"/>
            <a:ext cx="1343975" cy="1006700"/>
          </a:xfrm>
          <a:prstGeom prst="rect">
            <a:avLst/>
          </a:prstGeom>
          <a:noFill/>
          <a:ln>
            <a:noFill/>
          </a:ln>
        </p:spPr>
      </p:pic>
      <p:pic>
        <p:nvPicPr>
          <p:cNvPr id="827" name="Google Shape;827;p35"/>
          <p:cNvPicPr preferRelativeResize="0"/>
          <p:nvPr/>
        </p:nvPicPr>
        <p:blipFill rotWithShape="1">
          <a:blip r:embed="rId3">
            <a:alphaModFix/>
          </a:blip>
          <a:srcRect b="0" l="0" r="0" t="0"/>
          <a:stretch/>
        </p:blipFill>
        <p:spPr>
          <a:xfrm>
            <a:off x="8076677" y="-5374"/>
            <a:ext cx="1055350" cy="790515"/>
          </a:xfrm>
          <a:prstGeom prst="rect">
            <a:avLst/>
          </a:prstGeom>
          <a:noFill/>
          <a:ln>
            <a:noFill/>
          </a:ln>
        </p:spPr>
      </p:pic>
      <p:pic>
        <p:nvPicPr>
          <p:cNvPr id="828" name="Google Shape;828;p35"/>
          <p:cNvPicPr preferRelativeResize="0"/>
          <p:nvPr/>
        </p:nvPicPr>
        <p:blipFill rotWithShape="1">
          <a:blip r:embed="rId4">
            <a:alphaModFix/>
          </a:blip>
          <a:srcRect b="0" l="0" r="0" t="0"/>
          <a:stretch/>
        </p:blipFill>
        <p:spPr>
          <a:xfrm>
            <a:off x="7720672" y="214628"/>
            <a:ext cx="1283517" cy="216123"/>
          </a:xfrm>
          <a:prstGeom prst="rect">
            <a:avLst/>
          </a:prstGeom>
          <a:noFill/>
          <a:ln>
            <a:noFill/>
          </a:ln>
        </p:spPr>
      </p:pic>
      <p:sp>
        <p:nvSpPr>
          <p:cNvPr id="829" name="Google Shape;829;p35"/>
          <p:cNvSpPr/>
          <p:nvPr/>
        </p:nvSpPr>
        <p:spPr>
          <a:xfrm>
            <a:off x="0" y="4882823"/>
            <a:ext cx="9144000" cy="16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Arial"/>
                <a:ea typeface="Arial"/>
                <a:cs typeface="Arial"/>
                <a:sym typeface="Arial"/>
              </a:rPr>
              <a:t>Disclaimer: The information transmitted by this presentation is intended for the person or entity to which it is addressed. This presentation may contain confidential information. Please note that any use or circulation of this presentation is not permitted.</a:t>
            </a:r>
            <a:endParaRPr b="0" i="0" sz="1100" u="none" cap="none" strike="noStrike">
              <a:solidFill>
                <a:srgbClr val="000000"/>
              </a:solidFill>
              <a:latin typeface="Arial"/>
              <a:ea typeface="Arial"/>
              <a:cs typeface="Arial"/>
              <a:sym typeface="Arial"/>
            </a:endParaRPr>
          </a:p>
        </p:txBody>
      </p:sp>
      <p:sp>
        <p:nvSpPr>
          <p:cNvPr id="830" name="Google Shape;830;p35"/>
          <p:cNvSpPr/>
          <p:nvPr/>
        </p:nvSpPr>
        <p:spPr>
          <a:xfrm>
            <a:off x="139779" y="170800"/>
            <a:ext cx="5739900" cy="435600"/>
          </a:xfrm>
          <a:prstGeom prst="rect">
            <a:avLst/>
          </a:prstGeom>
          <a:noFill/>
          <a:ln>
            <a:noFill/>
          </a:ln>
        </p:spPr>
        <p:txBody>
          <a:bodyPr anchorCtr="0" anchor="t" bIns="34275" lIns="68575" spcFirstLastPara="1" rIns="68575" wrap="square" tIns="34275">
            <a:noAutofit/>
          </a:bodyPr>
          <a:lstStyle/>
          <a:p>
            <a:pPr indent="0" lvl="0" marL="38100" marR="0" rtl="0" algn="l">
              <a:lnSpc>
                <a:spcPct val="100000"/>
              </a:lnSpc>
              <a:spcBef>
                <a:spcPts val="0"/>
              </a:spcBef>
              <a:spcAft>
                <a:spcPts val="0"/>
              </a:spcAft>
              <a:buClr>
                <a:srgbClr val="000000"/>
              </a:buClr>
              <a:buSzPts val="2700"/>
              <a:buFont typeface="Arial"/>
              <a:buNone/>
            </a:pPr>
            <a:r>
              <a:rPr lang="en" sz="2400">
                <a:solidFill>
                  <a:srgbClr val="1F887E"/>
                </a:solidFill>
                <a:latin typeface="Montserrat"/>
                <a:ea typeface="Montserrat"/>
                <a:cs typeface="Montserrat"/>
                <a:sym typeface="Montserrat"/>
              </a:rPr>
              <a:t>Carryover Effect</a:t>
            </a:r>
            <a:endParaRPr sz="2400">
              <a:solidFill>
                <a:srgbClr val="1F887E"/>
              </a:solidFill>
              <a:latin typeface="Montserrat"/>
              <a:ea typeface="Montserrat"/>
              <a:cs typeface="Montserrat"/>
              <a:sym typeface="Montserrat"/>
            </a:endParaRPr>
          </a:p>
        </p:txBody>
      </p:sp>
      <p:sp>
        <p:nvSpPr>
          <p:cNvPr id="831" name="Google Shape;831;p35"/>
          <p:cNvSpPr/>
          <p:nvPr/>
        </p:nvSpPr>
        <p:spPr>
          <a:xfrm>
            <a:off x="347633" y="0"/>
            <a:ext cx="986400" cy="93300"/>
          </a:xfrm>
          <a:prstGeom prst="rect">
            <a:avLst/>
          </a:prstGeom>
          <a:solidFill>
            <a:srgbClr val="249C9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2060"/>
              </a:solidFill>
              <a:latin typeface="Calibri"/>
              <a:ea typeface="Calibri"/>
              <a:cs typeface="Calibri"/>
              <a:sym typeface="Calibri"/>
            </a:endParaRPr>
          </a:p>
        </p:txBody>
      </p:sp>
      <p:sp>
        <p:nvSpPr>
          <p:cNvPr id="832" name="Google Shape;832;p35"/>
          <p:cNvSpPr txBox="1"/>
          <p:nvPr/>
        </p:nvSpPr>
        <p:spPr>
          <a:xfrm>
            <a:off x="139775" y="606400"/>
            <a:ext cx="7888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Open Sans"/>
                <a:ea typeface="Open Sans"/>
                <a:cs typeface="Open Sans"/>
                <a:sym typeface="Open Sans"/>
              </a:rPr>
              <a:t>- Pintrest and Bing show carryover effect upto 6 days, whilst Google upto 3 days</a:t>
            </a:r>
            <a:endParaRPr i="1" sz="1200">
              <a:latin typeface="Open Sans"/>
              <a:ea typeface="Open Sans"/>
              <a:cs typeface="Open Sans"/>
              <a:sym typeface="Open Sans"/>
            </a:endParaRPr>
          </a:p>
        </p:txBody>
      </p:sp>
      <p:pic>
        <p:nvPicPr>
          <p:cNvPr id="833" name="Google Shape;833;p35" title="Chart"/>
          <p:cNvPicPr preferRelativeResize="0"/>
          <p:nvPr/>
        </p:nvPicPr>
        <p:blipFill rotWithShape="1">
          <a:blip r:embed="rId5">
            <a:alphaModFix/>
          </a:blip>
          <a:srcRect b="0" l="5241" r="-4882" t="0"/>
          <a:stretch/>
        </p:blipFill>
        <p:spPr>
          <a:xfrm>
            <a:off x="3090238" y="945150"/>
            <a:ext cx="2999826" cy="2083099"/>
          </a:xfrm>
          <a:prstGeom prst="rect">
            <a:avLst/>
          </a:prstGeom>
          <a:noFill/>
          <a:ln>
            <a:noFill/>
          </a:ln>
        </p:spPr>
      </p:pic>
      <p:pic>
        <p:nvPicPr>
          <p:cNvPr id="834" name="Google Shape;834;p35" title="Chart"/>
          <p:cNvPicPr preferRelativeResize="0"/>
          <p:nvPr/>
        </p:nvPicPr>
        <p:blipFill rotWithShape="1">
          <a:blip r:embed="rId6">
            <a:alphaModFix/>
          </a:blip>
          <a:srcRect b="0" l="6103" r="0" t="0"/>
          <a:stretch/>
        </p:blipFill>
        <p:spPr>
          <a:xfrm>
            <a:off x="79875" y="945150"/>
            <a:ext cx="2945451" cy="2083101"/>
          </a:xfrm>
          <a:prstGeom prst="rect">
            <a:avLst/>
          </a:prstGeom>
          <a:noFill/>
          <a:ln>
            <a:noFill/>
          </a:ln>
        </p:spPr>
      </p:pic>
      <p:pic>
        <p:nvPicPr>
          <p:cNvPr id="835" name="Google Shape;835;p35" title="Chart"/>
          <p:cNvPicPr preferRelativeResize="0"/>
          <p:nvPr/>
        </p:nvPicPr>
        <p:blipFill rotWithShape="1">
          <a:blip r:embed="rId7">
            <a:alphaModFix/>
          </a:blip>
          <a:srcRect b="0" l="6208" r="0" t="0"/>
          <a:stretch/>
        </p:blipFill>
        <p:spPr>
          <a:xfrm>
            <a:off x="6127788" y="3051200"/>
            <a:ext cx="2999826" cy="2012875"/>
          </a:xfrm>
          <a:prstGeom prst="rect">
            <a:avLst/>
          </a:prstGeom>
          <a:noFill/>
          <a:ln>
            <a:noFill/>
          </a:ln>
        </p:spPr>
      </p:pic>
      <p:pic>
        <p:nvPicPr>
          <p:cNvPr id="836" name="Google Shape;836;p35" title="Chart"/>
          <p:cNvPicPr preferRelativeResize="0"/>
          <p:nvPr/>
        </p:nvPicPr>
        <p:blipFill rotWithShape="1">
          <a:blip r:embed="rId8">
            <a:alphaModFix/>
          </a:blip>
          <a:srcRect b="0" l="6208" r="0" t="0"/>
          <a:stretch/>
        </p:blipFill>
        <p:spPr>
          <a:xfrm>
            <a:off x="6154975" y="988175"/>
            <a:ext cx="2945451" cy="2012875"/>
          </a:xfrm>
          <a:prstGeom prst="rect">
            <a:avLst/>
          </a:prstGeom>
          <a:noFill/>
          <a:ln>
            <a:noFill/>
          </a:ln>
        </p:spPr>
      </p:pic>
      <p:pic>
        <p:nvPicPr>
          <p:cNvPr id="837" name="Google Shape;837;p35" title="Chart"/>
          <p:cNvPicPr preferRelativeResize="0"/>
          <p:nvPr/>
        </p:nvPicPr>
        <p:blipFill rotWithShape="1">
          <a:blip r:embed="rId9">
            <a:alphaModFix/>
          </a:blip>
          <a:srcRect b="0" l="0" r="3984" t="0"/>
          <a:stretch/>
        </p:blipFill>
        <p:spPr>
          <a:xfrm>
            <a:off x="123725" y="3049200"/>
            <a:ext cx="2945451" cy="2045342"/>
          </a:xfrm>
          <a:prstGeom prst="rect">
            <a:avLst/>
          </a:prstGeom>
          <a:noFill/>
          <a:ln>
            <a:noFill/>
          </a:ln>
        </p:spPr>
      </p:pic>
      <p:pic>
        <p:nvPicPr>
          <p:cNvPr id="838" name="Google Shape;838;p35" title="Chart"/>
          <p:cNvPicPr preferRelativeResize="0"/>
          <p:nvPr/>
        </p:nvPicPr>
        <p:blipFill rotWithShape="1">
          <a:blip r:embed="rId10">
            <a:alphaModFix/>
          </a:blip>
          <a:srcRect b="0" l="-1636" r="-644" t="0"/>
          <a:stretch/>
        </p:blipFill>
        <p:spPr>
          <a:xfrm>
            <a:off x="2994625" y="3051200"/>
            <a:ext cx="3068250" cy="2012875"/>
          </a:xfrm>
          <a:prstGeom prst="rect">
            <a:avLst/>
          </a:prstGeom>
          <a:noFill/>
          <a:ln>
            <a:noFill/>
          </a:ln>
        </p:spPr>
      </p:pic>
    </p:spTree>
  </p:cSld>
  <p:clrMapOvr>
    <a:masterClrMapping/>
  </p:clrMapOvr>
  <mc:AlternateContent>
    <mc:Choice Requires="p14">
      <p:transition spd="slow" p14:dur="1300">
        <p:fade thruBlk="1"/>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pic>
        <p:nvPicPr>
          <p:cNvPr id="844" name="Google Shape;844;p36"/>
          <p:cNvPicPr preferRelativeResize="0"/>
          <p:nvPr/>
        </p:nvPicPr>
        <p:blipFill rotWithShape="1">
          <a:blip r:embed="rId3">
            <a:alphaModFix/>
          </a:blip>
          <a:srcRect b="0" l="0" r="0" t="0"/>
          <a:stretch/>
        </p:blipFill>
        <p:spPr>
          <a:xfrm rot="10800000">
            <a:off x="-9943" y="4149729"/>
            <a:ext cx="1343975" cy="1006700"/>
          </a:xfrm>
          <a:prstGeom prst="rect">
            <a:avLst/>
          </a:prstGeom>
          <a:noFill/>
          <a:ln>
            <a:noFill/>
          </a:ln>
        </p:spPr>
      </p:pic>
      <p:pic>
        <p:nvPicPr>
          <p:cNvPr id="845" name="Google Shape;845;p36"/>
          <p:cNvPicPr preferRelativeResize="0"/>
          <p:nvPr/>
        </p:nvPicPr>
        <p:blipFill rotWithShape="1">
          <a:blip r:embed="rId3">
            <a:alphaModFix/>
          </a:blip>
          <a:srcRect b="0" l="0" r="0" t="0"/>
          <a:stretch/>
        </p:blipFill>
        <p:spPr>
          <a:xfrm>
            <a:off x="8076677" y="-5374"/>
            <a:ext cx="1055350" cy="790515"/>
          </a:xfrm>
          <a:prstGeom prst="rect">
            <a:avLst/>
          </a:prstGeom>
          <a:noFill/>
          <a:ln>
            <a:noFill/>
          </a:ln>
        </p:spPr>
      </p:pic>
      <p:pic>
        <p:nvPicPr>
          <p:cNvPr id="846" name="Google Shape;846;p36"/>
          <p:cNvPicPr preferRelativeResize="0"/>
          <p:nvPr/>
        </p:nvPicPr>
        <p:blipFill rotWithShape="1">
          <a:blip r:embed="rId4">
            <a:alphaModFix/>
          </a:blip>
          <a:srcRect b="0" l="0" r="0" t="0"/>
          <a:stretch/>
        </p:blipFill>
        <p:spPr>
          <a:xfrm>
            <a:off x="7720672" y="214628"/>
            <a:ext cx="1283517" cy="216123"/>
          </a:xfrm>
          <a:prstGeom prst="rect">
            <a:avLst/>
          </a:prstGeom>
          <a:noFill/>
          <a:ln>
            <a:noFill/>
          </a:ln>
        </p:spPr>
      </p:pic>
      <p:sp>
        <p:nvSpPr>
          <p:cNvPr id="847" name="Google Shape;847;p36"/>
          <p:cNvSpPr/>
          <p:nvPr/>
        </p:nvSpPr>
        <p:spPr>
          <a:xfrm>
            <a:off x="0" y="4882823"/>
            <a:ext cx="9144000" cy="16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Arial"/>
                <a:ea typeface="Arial"/>
                <a:cs typeface="Arial"/>
                <a:sym typeface="Arial"/>
              </a:rPr>
              <a:t>Disclaimer: The information transmitted by this presentation is intended for the person or entity to which it is addressed. This presentation may contain confidential information. Please note that any use or circulation of this presentation is not permitted.</a:t>
            </a:r>
            <a:endParaRPr b="0" i="0" sz="1100" u="none" cap="none" strike="noStrike">
              <a:solidFill>
                <a:srgbClr val="000000"/>
              </a:solidFill>
              <a:latin typeface="Arial"/>
              <a:ea typeface="Arial"/>
              <a:cs typeface="Arial"/>
              <a:sym typeface="Arial"/>
            </a:endParaRPr>
          </a:p>
        </p:txBody>
      </p:sp>
      <p:sp>
        <p:nvSpPr>
          <p:cNvPr id="848" name="Google Shape;848;p36"/>
          <p:cNvSpPr/>
          <p:nvPr/>
        </p:nvSpPr>
        <p:spPr>
          <a:xfrm>
            <a:off x="139774" y="170800"/>
            <a:ext cx="6780600" cy="435600"/>
          </a:xfrm>
          <a:prstGeom prst="rect">
            <a:avLst/>
          </a:prstGeom>
          <a:noFill/>
          <a:ln>
            <a:noFill/>
          </a:ln>
        </p:spPr>
        <p:txBody>
          <a:bodyPr anchorCtr="0" anchor="t" bIns="34275" lIns="68575" spcFirstLastPara="1" rIns="68575" wrap="square" tIns="34275">
            <a:noAutofit/>
          </a:bodyPr>
          <a:lstStyle/>
          <a:p>
            <a:pPr indent="0" lvl="0" marL="38100" marR="0" rtl="0" algn="l">
              <a:lnSpc>
                <a:spcPct val="100000"/>
              </a:lnSpc>
              <a:spcBef>
                <a:spcPts val="0"/>
              </a:spcBef>
              <a:spcAft>
                <a:spcPts val="0"/>
              </a:spcAft>
              <a:buClr>
                <a:srgbClr val="000000"/>
              </a:buClr>
              <a:buSzPts val="2700"/>
              <a:buFont typeface="Arial"/>
              <a:buNone/>
            </a:pPr>
            <a:r>
              <a:rPr lang="en" sz="2400">
                <a:solidFill>
                  <a:srgbClr val="1F887E"/>
                </a:solidFill>
                <a:latin typeface="Montserrat"/>
                <a:ea typeface="Montserrat"/>
                <a:cs typeface="Montserrat"/>
                <a:sym typeface="Montserrat"/>
              </a:rPr>
              <a:t>Recommendations </a:t>
            </a:r>
            <a:endParaRPr sz="2400">
              <a:solidFill>
                <a:srgbClr val="1F887E"/>
              </a:solidFill>
              <a:latin typeface="Montserrat"/>
              <a:ea typeface="Montserrat"/>
              <a:cs typeface="Montserrat"/>
              <a:sym typeface="Montserrat"/>
            </a:endParaRPr>
          </a:p>
        </p:txBody>
      </p:sp>
      <p:sp>
        <p:nvSpPr>
          <p:cNvPr id="849" name="Google Shape;849;p36"/>
          <p:cNvSpPr/>
          <p:nvPr/>
        </p:nvSpPr>
        <p:spPr>
          <a:xfrm>
            <a:off x="347633" y="0"/>
            <a:ext cx="986400" cy="93300"/>
          </a:xfrm>
          <a:prstGeom prst="rect">
            <a:avLst/>
          </a:prstGeom>
          <a:solidFill>
            <a:srgbClr val="249C9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2060"/>
              </a:solidFill>
              <a:latin typeface="Calibri"/>
              <a:ea typeface="Calibri"/>
              <a:cs typeface="Calibri"/>
              <a:sym typeface="Calibri"/>
            </a:endParaRPr>
          </a:p>
        </p:txBody>
      </p:sp>
      <p:sp>
        <p:nvSpPr>
          <p:cNvPr id="850" name="Google Shape;850;p36"/>
          <p:cNvSpPr txBox="1"/>
          <p:nvPr/>
        </p:nvSpPr>
        <p:spPr>
          <a:xfrm>
            <a:off x="139775" y="606400"/>
            <a:ext cx="7888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Open Sans"/>
                <a:ea typeface="Open Sans"/>
                <a:cs typeface="Open Sans"/>
                <a:sym typeface="Open Sans"/>
              </a:rPr>
              <a:t>- According to the model savings worth </a:t>
            </a:r>
            <a:r>
              <a:rPr b="1" lang="en" sz="1200">
                <a:latin typeface="Open Sans"/>
                <a:ea typeface="Open Sans"/>
                <a:cs typeface="Open Sans"/>
                <a:sym typeface="Open Sans"/>
              </a:rPr>
              <a:t>INR 18 Million</a:t>
            </a:r>
            <a:r>
              <a:rPr i="1" lang="en" sz="1200">
                <a:latin typeface="Open Sans"/>
                <a:ea typeface="Open Sans"/>
                <a:cs typeface="Open Sans"/>
                <a:sym typeface="Open Sans"/>
              </a:rPr>
              <a:t> ,could have been </a:t>
            </a:r>
            <a:r>
              <a:rPr i="1" lang="en" sz="1200">
                <a:latin typeface="Open Sans"/>
                <a:ea typeface="Open Sans"/>
                <a:cs typeface="Open Sans"/>
                <a:sym typeface="Open Sans"/>
              </a:rPr>
              <a:t>achieved</a:t>
            </a:r>
            <a:r>
              <a:rPr i="1" lang="en" sz="1200">
                <a:latin typeface="Open Sans"/>
                <a:ea typeface="Open Sans"/>
                <a:cs typeface="Open Sans"/>
                <a:sym typeface="Open Sans"/>
              </a:rPr>
              <a:t>. </a:t>
            </a:r>
            <a:endParaRPr i="1" sz="1200">
              <a:latin typeface="Open Sans"/>
              <a:ea typeface="Open Sans"/>
              <a:cs typeface="Open Sans"/>
              <a:sym typeface="Open Sans"/>
            </a:endParaRPr>
          </a:p>
          <a:p>
            <a:pPr indent="0" lvl="0" marL="0" rtl="0" algn="l">
              <a:spcBef>
                <a:spcPts val="0"/>
              </a:spcBef>
              <a:spcAft>
                <a:spcPts val="0"/>
              </a:spcAft>
              <a:buNone/>
            </a:pPr>
            <a:r>
              <a:rPr i="1" lang="en" sz="1200">
                <a:latin typeface="Open Sans"/>
                <a:ea typeface="Open Sans"/>
                <a:cs typeface="Open Sans"/>
                <a:sym typeface="Open Sans"/>
              </a:rPr>
              <a:t>- We could have sold </a:t>
            </a:r>
            <a:r>
              <a:rPr i="1" lang="en" sz="1200">
                <a:solidFill>
                  <a:schemeClr val="dk1"/>
                </a:solidFill>
                <a:latin typeface="Open Sans"/>
                <a:ea typeface="Open Sans"/>
                <a:cs typeface="Open Sans"/>
                <a:sym typeface="Open Sans"/>
              </a:rPr>
              <a:t>3.7 million units of more</a:t>
            </a:r>
            <a:r>
              <a:rPr i="1" lang="en" sz="1200">
                <a:latin typeface="Open Sans"/>
                <a:ea typeface="Open Sans"/>
                <a:cs typeface="Open Sans"/>
                <a:sym typeface="Open Sans"/>
              </a:rPr>
              <a:t> Burger Sales. </a:t>
            </a:r>
            <a:endParaRPr i="1" sz="1200">
              <a:latin typeface="Open Sans"/>
              <a:ea typeface="Open Sans"/>
              <a:cs typeface="Open Sans"/>
              <a:sym typeface="Open Sans"/>
            </a:endParaRPr>
          </a:p>
          <a:p>
            <a:pPr indent="0" lvl="0" marL="0" rtl="0" algn="l">
              <a:spcBef>
                <a:spcPts val="0"/>
              </a:spcBef>
              <a:spcAft>
                <a:spcPts val="0"/>
              </a:spcAft>
              <a:buNone/>
            </a:pPr>
            <a:r>
              <a:rPr i="1" lang="en" sz="1200">
                <a:latin typeface="Open Sans"/>
                <a:ea typeface="Open Sans"/>
                <a:cs typeface="Open Sans"/>
                <a:sym typeface="Open Sans"/>
              </a:rPr>
              <a:t>- And had that money been invested into high ROI channels like Instagram and </a:t>
            </a:r>
            <a:r>
              <a:rPr i="1" lang="en" sz="1200">
                <a:latin typeface="Open Sans"/>
                <a:ea typeface="Open Sans"/>
                <a:cs typeface="Open Sans"/>
                <a:sym typeface="Open Sans"/>
              </a:rPr>
              <a:t>Pinterest</a:t>
            </a:r>
            <a:r>
              <a:rPr i="1" lang="en" sz="1200">
                <a:latin typeface="Open Sans"/>
                <a:ea typeface="Open Sans"/>
                <a:cs typeface="Open Sans"/>
                <a:sym typeface="Open Sans"/>
              </a:rPr>
              <a:t> the expected profits would have been  been  and used in Instagram and </a:t>
            </a:r>
            <a:r>
              <a:rPr i="1" lang="en" sz="1200">
                <a:latin typeface="Open Sans"/>
                <a:ea typeface="Open Sans"/>
                <a:cs typeface="Open Sans"/>
                <a:sym typeface="Open Sans"/>
              </a:rPr>
              <a:t>Pinterest</a:t>
            </a:r>
            <a:r>
              <a:rPr i="1" lang="en" sz="1200">
                <a:latin typeface="Open Sans"/>
                <a:ea typeface="Open Sans"/>
                <a:cs typeface="Open Sans"/>
                <a:sym typeface="Open Sans"/>
              </a:rPr>
              <a:t> then the profit would have been higher</a:t>
            </a:r>
            <a:endParaRPr i="1" sz="1200">
              <a:latin typeface="Open Sans"/>
              <a:ea typeface="Open Sans"/>
              <a:cs typeface="Open Sans"/>
              <a:sym typeface="Open Sans"/>
            </a:endParaRPr>
          </a:p>
        </p:txBody>
      </p:sp>
      <p:pic>
        <p:nvPicPr>
          <p:cNvPr id="851" name="Google Shape;851;p36" title="Chart"/>
          <p:cNvPicPr preferRelativeResize="0"/>
          <p:nvPr/>
        </p:nvPicPr>
        <p:blipFill>
          <a:blip r:embed="rId5">
            <a:alphaModFix/>
          </a:blip>
          <a:stretch>
            <a:fillRect/>
          </a:stretch>
        </p:blipFill>
        <p:spPr>
          <a:xfrm>
            <a:off x="0" y="2039825"/>
            <a:ext cx="2727924" cy="1686726"/>
          </a:xfrm>
          <a:prstGeom prst="rect">
            <a:avLst/>
          </a:prstGeom>
          <a:noFill/>
          <a:ln>
            <a:noFill/>
          </a:ln>
        </p:spPr>
      </p:pic>
      <p:pic>
        <p:nvPicPr>
          <p:cNvPr id="852" name="Google Shape;852;p36" title="Chart"/>
          <p:cNvPicPr preferRelativeResize="0"/>
          <p:nvPr/>
        </p:nvPicPr>
        <p:blipFill>
          <a:blip r:embed="rId6">
            <a:alphaModFix/>
          </a:blip>
          <a:stretch>
            <a:fillRect/>
          </a:stretch>
        </p:blipFill>
        <p:spPr>
          <a:xfrm>
            <a:off x="5890175" y="2003525"/>
            <a:ext cx="3049773" cy="1723024"/>
          </a:xfrm>
          <a:prstGeom prst="rect">
            <a:avLst/>
          </a:prstGeom>
          <a:noFill/>
          <a:ln>
            <a:noFill/>
          </a:ln>
        </p:spPr>
      </p:pic>
      <p:pic>
        <p:nvPicPr>
          <p:cNvPr id="853" name="Google Shape;853;p36" title="Chart"/>
          <p:cNvPicPr preferRelativeResize="0"/>
          <p:nvPr/>
        </p:nvPicPr>
        <p:blipFill rotWithShape="1">
          <a:blip r:embed="rId7">
            <a:alphaModFix/>
          </a:blip>
          <a:srcRect b="-2079" l="1070" r="-1069" t="2080"/>
          <a:stretch/>
        </p:blipFill>
        <p:spPr>
          <a:xfrm>
            <a:off x="2859800" y="1928139"/>
            <a:ext cx="3030375" cy="1873799"/>
          </a:xfrm>
          <a:prstGeom prst="rect">
            <a:avLst/>
          </a:prstGeom>
          <a:noFill/>
          <a:ln>
            <a:noFill/>
          </a:ln>
        </p:spPr>
      </p:pic>
    </p:spTree>
  </p:cSld>
  <p:clrMapOvr>
    <a:masterClrMapping/>
  </p:clrMapOvr>
  <mc:AlternateContent>
    <mc:Choice Requires="p14">
      <p:transition spd="slow" p14:dur="1300">
        <p:fade thruBlk="1"/>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pic>
        <p:nvPicPr>
          <p:cNvPr id="859" name="Google Shape;859;p37"/>
          <p:cNvPicPr preferRelativeResize="0"/>
          <p:nvPr/>
        </p:nvPicPr>
        <p:blipFill rotWithShape="1">
          <a:blip r:embed="rId3">
            <a:alphaModFix/>
          </a:blip>
          <a:srcRect b="0" l="0" r="0" t="0"/>
          <a:stretch/>
        </p:blipFill>
        <p:spPr>
          <a:xfrm>
            <a:off x="0" y="0"/>
            <a:ext cx="9144000" cy="5143503"/>
          </a:xfrm>
          <a:prstGeom prst="rect">
            <a:avLst/>
          </a:prstGeom>
          <a:noFill/>
          <a:ln>
            <a:noFill/>
          </a:ln>
        </p:spPr>
      </p:pic>
      <p:sp>
        <p:nvSpPr>
          <p:cNvPr id="860" name="Google Shape;860;p37"/>
          <p:cNvSpPr txBox="1"/>
          <p:nvPr/>
        </p:nvSpPr>
        <p:spPr>
          <a:xfrm>
            <a:off x="3835221" y="2097052"/>
            <a:ext cx="4066500" cy="690000"/>
          </a:xfrm>
          <a:prstGeom prst="rect">
            <a:avLst/>
          </a:prstGeom>
          <a:noFill/>
          <a:ln>
            <a:noFill/>
          </a:ln>
        </p:spPr>
        <p:txBody>
          <a:bodyPr anchorCtr="0" anchor="t" bIns="91425" lIns="91425" spcFirstLastPara="1" rIns="91425" wrap="square" tIns="91425">
            <a:noAutofit/>
          </a:bodyPr>
          <a:lstStyle/>
          <a:p>
            <a:pPr indent="0" lvl="0" marL="38100" marR="0" rtl="0" algn="l">
              <a:lnSpc>
                <a:spcPct val="100000"/>
              </a:lnSpc>
              <a:spcBef>
                <a:spcPts val="0"/>
              </a:spcBef>
              <a:spcAft>
                <a:spcPts val="0"/>
              </a:spcAft>
              <a:buClr>
                <a:srgbClr val="000000"/>
              </a:buClr>
              <a:buSzPts val="4800"/>
              <a:buFont typeface="Arial"/>
              <a:buNone/>
            </a:pPr>
            <a:r>
              <a:rPr b="1" i="0" lang="en" sz="4800" u="none" cap="none" strike="noStrike">
                <a:solidFill>
                  <a:srgbClr val="0070C0"/>
                </a:solidFill>
                <a:latin typeface="Montserrat"/>
                <a:ea typeface="Montserrat"/>
                <a:cs typeface="Montserrat"/>
                <a:sym typeface="Montserrat"/>
              </a:rPr>
              <a:t>Thank you!</a:t>
            </a:r>
            <a:endParaRPr b="1" i="0" sz="4800" u="none" cap="none" strike="noStrike">
              <a:solidFill>
                <a:srgbClr val="0070C0"/>
              </a:solidFill>
              <a:latin typeface="Montserrat"/>
              <a:ea typeface="Montserrat"/>
              <a:cs typeface="Montserrat"/>
              <a:sym typeface="Montserrat"/>
            </a:endParaRPr>
          </a:p>
        </p:txBody>
      </p:sp>
      <p:pic>
        <p:nvPicPr>
          <p:cNvPr id="861" name="Google Shape;861;p37"/>
          <p:cNvPicPr preferRelativeResize="0"/>
          <p:nvPr/>
        </p:nvPicPr>
        <p:blipFill rotWithShape="1">
          <a:blip r:embed="rId4">
            <a:alphaModFix/>
          </a:blip>
          <a:srcRect b="0" l="0" r="0" t="0"/>
          <a:stretch/>
        </p:blipFill>
        <p:spPr>
          <a:xfrm>
            <a:off x="7080161" y="135228"/>
            <a:ext cx="1989787" cy="3187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pic>
        <p:nvPicPr>
          <p:cNvPr id="867" name="Google Shape;867;p38"/>
          <p:cNvPicPr preferRelativeResize="0"/>
          <p:nvPr/>
        </p:nvPicPr>
        <p:blipFill>
          <a:blip r:embed="rId4">
            <a:alphaModFix/>
          </a:blip>
          <a:stretch>
            <a:fillRect/>
          </a:stretch>
        </p:blipFill>
        <p:spPr>
          <a:xfrm>
            <a:off x="4995629" y="2486325"/>
            <a:ext cx="4056550" cy="2250122"/>
          </a:xfrm>
          <a:prstGeom prst="rect">
            <a:avLst/>
          </a:prstGeom>
          <a:noFill/>
          <a:ln>
            <a:noFill/>
          </a:ln>
        </p:spPr>
      </p:pic>
      <p:pic>
        <p:nvPicPr>
          <p:cNvPr id="868" name="Google Shape;868;p38"/>
          <p:cNvPicPr preferRelativeResize="0"/>
          <p:nvPr/>
        </p:nvPicPr>
        <p:blipFill rotWithShape="1">
          <a:blip r:embed="rId5">
            <a:alphaModFix/>
          </a:blip>
          <a:srcRect b="0" l="0" r="0" t="0"/>
          <a:stretch/>
        </p:blipFill>
        <p:spPr>
          <a:xfrm>
            <a:off x="8076677" y="-5374"/>
            <a:ext cx="1055350" cy="790515"/>
          </a:xfrm>
          <a:prstGeom prst="rect">
            <a:avLst/>
          </a:prstGeom>
          <a:noFill/>
          <a:ln>
            <a:noFill/>
          </a:ln>
        </p:spPr>
      </p:pic>
      <p:pic>
        <p:nvPicPr>
          <p:cNvPr id="869" name="Google Shape;869;p38"/>
          <p:cNvPicPr preferRelativeResize="0"/>
          <p:nvPr/>
        </p:nvPicPr>
        <p:blipFill rotWithShape="1">
          <a:blip r:embed="rId5">
            <a:alphaModFix/>
          </a:blip>
          <a:srcRect b="0" l="0" r="0" t="0"/>
          <a:stretch/>
        </p:blipFill>
        <p:spPr>
          <a:xfrm rot="10800000">
            <a:off x="-9943" y="4149729"/>
            <a:ext cx="1343975" cy="1006700"/>
          </a:xfrm>
          <a:prstGeom prst="rect">
            <a:avLst/>
          </a:prstGeom>
          <a:noFill/>
          <a:ln>
            <a:noFill/>
          </a:ln>
        </p:spPr>
      </p:pic>
      <p:pic>
        <p:nvPicPr>
          <p:cNvPr id="870" name="Google Shape;870;p38"/>
          <p:cNvPicPr preferRelativeResize="0"/>
          <p:nvPr/>
        </p:nvPicPr>
        <p:blipFill rotWithShape="1">
          <a:blip r:embed="rId6">
            <a:alphaModFix/>
          </a:blip>
          <a:srcRect b="0" l="0" r="0" t="0"/>
          <a:stretch/>
        </p:blipFill>
        <p:spPr>
          <a:xfrm>
            <a:off x="7720672" y="214628"/>
            <a:ext cx="1283517" cy="216123"/>
          </a:xfrm>
          <a:prstGeom prst="rect">
            <a:avLst/>
          </a:prstGeom>
          <a:noFill/>
          <a:ln>
            <a:noFill/>
          </a:ln>
        </p:spPr>
      </p:pic>
      <p:sp>
        <p:nvSpPr>
          <p:cNvPr id="871" name="Google Shape;871;p38"/>
          <p:cNvSpPr/>
          <p:nvPr/>
        </p:nvSpPr>
        <p:spPr>
          <a:xfrm>
            <a:off x="0" y="4882823"/>
            <a:ext cx="9144000" cy="16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Arial"/>
                <a:ea typeface="Arial"/>
                <a:cs typeface="Arial"/>
                <a:sym typeface="Arial"/>
              </a:rPr>
              <a:t>Disclaimer: The information transmitted by this presentation is intended for the person or entity to which it is addressed. This presentation may contain confidential information. Please note that any use or circulation of this presentation is not permitted.</a:t>
            </a:r>
            <a:endParaRPr b="0" i="0" sz="1100" u="none" cap="none" strike="noStrike">
              <a:solidFill>
                <a:srgbClr val="000000"/>
              </a:solidFill>
              <a:latin typeface="Arial"/>
              <a:ea typeface="Arial"/>
              <a:cs typeface="Arial"/>
              <a:sym typeface="Arial"/>
            </a:endParaRPr>
          </a:p>
        </p:txBody>
      </p:sp>
      <p:sp>
        <p:nvSpPr>
          <p:cNvPr id="872" name="Google Shape;872;p38"/>
          <p:cNvSpPr/>
          <p:nvPr/>
        </p:nvSpPr>
        <p:spPr>
          <a:xfrm>
            <a:off x="139774" y="170800"/>
            <a:ext cx="7581000" cy="435600"/>
          </a:xfrm>
          <a:prstGeom prst="rect">
            <a:avLst/>
          </a:prstGeom>
          <a:noFill/>
          <a:ln>
            <a:noFill/>
          </a:ln>
        </p:spPr>
        <p:txBody>
          <a:bodyPr anchorCtr="0" anchor="t" bIns="34275" lIns="68575" spcFirstLastPara="1" rIns="68575" wrap="square" tIns="34275">
            <a:noAutofit/>
          </a:bodyPr>
          <a:lstStyle/>
          <a:p>
            <a:pPr indent="0" lvl="0" marL="38100" marR="0" rtl="0" algn="l">
              <a:lnSpc>
                <a:spcPct val="100000"/>
              </a:lnSpc>
              <a:spcBef>
                <a:spcPts val="0"/>
              </a:spcBef>
              <a:spcAft>
                <a:spcPts val="0"/>
              </a:spcAft>
              <a:buClr>
                <a:srgbClr val="000000"/>
              </a:buClr>
              <a:buSzPts val="2700"/>
              <a:buFont typeface="Arial"/>
              <a:buNone/>
            </a:pPr>
            <a:r>
              <a:rPr lang="en" sz="2400">
                <a:solidFill>
                  <a:srgbClr val="1F887E"/>
                </a:solidFill>
                <a:latin typeface="Montserrat"/>
                <a:ea typeface="Montserrat"/>
                <a:cs typeface="Montserrat"/>
                <a:sym typeface="Montserrat"/>
              </a:rPr>
              <a:t>Linear </a:t>
            </a:r>
            <a:r>
              <a:rPr lang="en" sz="2400">
                <a:solidFill>
                  <a:srgbClr val="1F887E"/>
                </a:solidFill>
                <a:latin typeface="Montserrat"/>
                <a:ea typeface="Montserrat"/>
                <a:cs typeface="Montserrat"/>
                <a:sym typeface="Montserrat"/>
              </a:rPr>
              <a:t>Regression</a:t>
            </a:r>
            <a:r>
              <a:rPr lang="en" sz="2400">
                <a:solidFill>
                  <a:srgbClr val="1F887E"/>
                </a:solidFill>
                <a:latin typeface="Montserrat"/>
                <a:ea typeface="Montserrat"/>
                <a:cs typeface="Montserrat"/>
                <a:sym typeface="Montserrat"/>
              </a:rPr>
              <a:t> Synapsis</a:t>
            </a:r>
            <a:endParaRPr sz="2400">
              <a:solidFill>
                <a:srgbClr val="1F887E"/>
              </a:solidFill>
              <a:latin typeface="Montserrat"/>
              <a:ea typeface="Montserrat"/>
              <a:cs typeface="Montserrat"/>
              <a:sym typeface="Montserrat"/>
            </a:endParaRPr>
          </a:p>
        </p:txBody>
      </p:sp>
      <p:sp>
        <p:nvSpPr>
          <p:cNvPr id="873" name="Google Shape;873;p38"/>
          <p:cNvSpPr/>
          <p:nvPr/>
        </p:nvSpPr>
        <p:spPr>
          <a:xfrm>
            <a:off x="347633" y="0"/>
            <a:ext cx="986400" cy="93300"/>
          </a:xfrm>
          <a:prstGeom prst="rect">
            <a:avLst/>
          </a:prstGeom>
          <a:solidFill>
            <a:srgbClr val="249C9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2060"/>
              </a:solidFill>
              <a:latin typeface="Calibri"/>
              <a:ea typeface="Calibri"/>
              <a:cs typeface="Calibri"/>
              <a:sym typeface="Calibri"/>
            </a:endParaRPr>
          </a:p>
        </p:txBody>
      </p:sp>
      <p:sp>
        <p:nvSpPr>
          <p:cNvPr id="874" name="Google Shape;874;p38"/>
          <p:cNvSpPr txBox="1"/>
          <p:nvPr/>
        </p:nvSpPr>
        <p:spPr>
          <a:xfrm>
            <a:off x="5957525" y="1775650"/>
            <a:ext cx="291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875" name="Google Shape;875;p38"/>
          <p:cNvSpPr txBox="1"/>
          <p:nvPr/>
        </p:nvSpPr>
        <p:spPr>
          <a:xfrm>
            <a:off x="347625" y="3960675"/>
            <a:ext cx="4704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757575"/>
                </a:solidFill>
                <a:highlight>
                  <a:srgbClr val="FFFFFF"/>
                </a:highlight>
              </a:rPr>
              <a:t>Sales = f(TV) + g(Radio) + h(Banners) + Base</a:t>
            </a:r>
            <a:endParaRPr sz="900">
              <a:latin typeface="Open Sans"/>
              <a:ea typeface="Open Sans"/>
              <a:cs typeface="Open Sans"/>
              <a:sym typeface="Open Sans"/>
            </a:endParaRPr>
          </a:p>
        </p:txBody>
      </p:sp>
      <p:pic>
        <p:nvPicPr>
          <p:cNvPr id="876" name="Google Shape;876;p38"/>
          <p:cNvPicPr preferRelativeResize="0"/>
          <p:nvPr/>
        </p:nvPicPr>
        <p:blipFill>
          <a:blip r:embed="rId7">
            <a:alphaModFix/>
          </a:blip>
          <a:stretch>
            <a:fillRect/>
          </a:stretch>
        </p:blipFill>
        <p:spPr>
          <a:xfrm>
            <a:off x="347613" y="744900"/>
            <a:ext cx="4432225" cy="2753206"/>
          </a:xfrm>
          <a:prstGeom prst="rect">
            <a:avLst/>
          </a:prstGeom>
          <a:noFill/>
          <a:ln>
            <a:noFill/>
          </a:ln>
        </p:spPr>
      </p:pic>
      <p:pic>
        <p:nvPicPr>
          <p:cNvPr id="877" name="Google Shape;877;p38"/>
          <p:cNvPicPr preferRelativeResize="0"/>
          <p:nvPr/>
        </p:nvPicPr>
        <p:blipFill>
          <a:blip r:embed="rId8">
            <a:alphaModFix/>
          </a:blip>
          <a:stretch>
            <a:fillRect/>
          </a:stretch>
        </p:blipFill>
        <p:spPr>
          <a:xfrm>
            <a:off x="5507750" y="606388"/>
            <a:ext cx="2628900" cy="1733550"/>
          </a:xfrm>
          <a:prstGeom prst="rect">
            <a:avLst/>
          </a:prstGeom>
          <a:noFill/>
          <a:ln>
            <a:noFill/>
          </a:ln>
        </p:spPr>
      </p:pic>
      <p:sp>
        <p:nvSpPr>
          <p:cNvPr id="878" name="Google Shape;878;p38"/>
          <p:cNvSpPr txBox="1"/>
          <p:nvPr/>
        </p:nvSpPr>
        <p:spPr>
          <a:xfrm>
            <a:off x="347625" y="4329825"/>
            <a:ext cx="5683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757575"/>
                </a:solidFill>
                <a:highlight>
                  <a:srgbClr val="FFFFFF"/>
                </a:highlight>
              </a:rPr>
              <a:t>Sales = 0.36 * TV + 0.49 *  Radio + 1.23 * Banners + 6678.40</a:t>
            </a:r>
            <a:endParaRPr sz="800"/>
          </a:p>
        </p:txBody>
      </p:sp>
    </p:spTree>
  </p:cSld>
  <p:clrMapOvr>
    <a:masterClrMapping/>
  </p:clrMapOvr>
  <mc:AlternateContent>
    <mc:Choice Requires="p14">
      <p:transition spd="slow" p14:dur="1300">
        <p:fade thruBlk="1"/>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pic>
        <p:nvPicPr>
          <p:cNvPr id="884" name="Google Shape;884;p39"/>
          <p:cNvPicPr preferRelativeResize="0"/>
          <p:nvPr/>
        </p:nvPicPr>
        <p:blipFill rotWithShape="1">
          <a:blip r:embed="rId3">
            <a:alphaModFix/>
          </a:blip>
          <a:srcRect b="0" l="0" r="0" t="0"/>
          <a:stretch/>
        </p:blipFill>
        <p:spPr>
          <a:xfrm>
            <a:off x="8076677" y="-5374"/>
            <a:ext cx="1055350" cy="790515"/>
          </a:xfrm>
          <a:prstGeom prst="rect">
            <a:avLst/>
          </a:prstGeom>
          <a:noFill/>
          <a:ln>
            <a:noFill/>
          </a:ln>
        </p:spPr>
      </p:pic>
      <p:pic>
        <p:nvPicPr>
          <p:cNvPr id="885" name="Google Shape;885;p39"/>
          <p:cNvPicPr preferRelativeResize="0"/>
          <p:nvPr/>
        </p:nvPicPr>
        <p:blipFill rotWithShape="1">
          <a:blip r:embed="rId3">
            <a:alphaModFix/>
          </a:blip>
          <a:srcRect b="0" l="0" r="0" t="0"/>
          <a:stretch/>
        </p:blipFill>
        <p:spPr>
          <a:xfrm rot="10800000">
            <a:off x="-9943" y="4149729"/>
            <a:ext cx="1343975" cy="1006700"/>
          </a:xfrm>
          <a:prstGeom prst="rect">
            <a:avLst/>
          </a:prstGeom>
          <a:noFill/>
          <a:ln>
            <a:noFill/>
          </a:ln>
        </p:spPr>
      </p:pic>
      <p:pic>
        <p:nvPicPr>
          <p:cNvPr id="886" name="Google Shape;886;p39"/>
          <p:cNvPicPr preferRelativeResize="0"/>
          <p:nvPr/>
        </p:nvPicPr>
        <p:blipFill rotWithShape="1">
          <a:blip r:embed="rId4">
            <a:alphaModFix/>
          </a:blip>
          <a:srcRect b="0" l="0" r="0" t="0"/>
          <a:stretch/>
        </p:blipFill>
        <p:spPr>
          <a:xfrm>
            <a:off x="7720672" y="214628"/>
            <a:ext cx="1283517" cy="216123"/>
          </a:xfrm>
          <a:prstGeom prst="rect">
            <a:avLst/>
          </a:prstGeom>
          <a:noFill/>
          <a:ln>
            <a:noFill/>
          </a:ln>
        </p:spPr>
      </p:pic>
      <p:sp>
        <p:nvSpPr>
          <p:cNvPr id="887" name="Google Shape;887;p39"/>
          <p:cNvSpPr/>
          <p:nvPr/>
        </p:nvSpPr>
        <p:spPr>
          <a:xfrm>
            <a:off x="0" y="4882823"/>
            <a:ext cx="9144000" cy="16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Arial"/>
                <a:ea typeface="Arial"/>
                <a:cs typeface="Arial"/>
                <a:sym typeface="Arial"/>
              </a:rPr>
              <a:t>Disclaimer: The information transmitted by this presentation is intended for the person or entity to which it is addressed. This presentation may contain confidential information. Please note that any use or circulation of this presentation is not permitted.</a:t>
            </a:r>
            <a:endParaRPr b="0" i="0" sz="1100" u="none" cap="none" strike="noStrike">
              <a:solidFill>
                <a:srgbClr val="000000"/>
              </a:solidFill>
              <a:latin typeface="Arial"/>
              <a:ea typeface="Arial"/>
              <a:cs typeface="Arial"/>
              <a:sym typeface="Arial"/>
            </a:endParaRPr>
          </a:p>
        </p:txBody>
      </p:sp>
      <p:sp>
        <p:nvSpPr>
          <p:cNvPr id="888" name="Google Shape;888;p39"/>
          <p:cNvSpPr/>
          <p:nvPr/>
        </p:nvSpPr>
        <p:spPr>
          <a:xfrm>
            <a:off x="139774" y="170800"/>
            <a:ext cx="7581000" cy="435600"/>
          </a:xfrm>
          <a:prstGeom prst="rect">
            <a:avLst/>
          </a:prstGeom>
          <a:noFill/>
          <a:ln>
            <a:noFill/>
          </a:ln>
        </p:spPr>
        <p:txBody>
          <a:bodyPr anchorCtr="0" anchor="t" bIns="34275" lIns="68575" spcFirstLastPara="1" rIns="68575" wrap="square" tIns="34275">
            <a:noAutofit/>
          </a:bodyPr>
          <a:lstStyle/>
          <a:p>
            <a:pPr indent="0" lvl="0" marL="38100" marR="0" rtl="0" algn="l">
              <a:lnSpc>
                <a:spcPct val="100000"/>
              </a:lnSpc>
              <a:spcBef>
                <a:spcPts val="0"/>
              </a:spcBef>
              <a:spcAft>
                <a:spcPts val="0"/>
              </a:spcAft>
              <a:buClr>
                <a:srgbClr val="000000"/>
              </a:buClr>
              <a:buSzPts val="2700"/>
              <a:buFont typeface="Arial"/>
              <a:buNone/>
            </a:pPr>
            <a:r>
              <a:rPr lang="en" sz="2400">
                <a:solidFill>
                  <a:srgbClr val="1F887E"/>
                </a:solidFill>
                <a:latin typeface="Montserrat"/>
                <a:ea typeface="Montserrat"/>
                <a:cs typeface="Montserrat"/>
                <a:sym typeface="Montserrat"/>
              </a:rPr>
              <a:t>Distribution of Sales and Marketing Spends</a:t>
            </a:r>
            <a:endParaRPr sz="2400">
              <a:solidFill>
                <a:srgbClr val="1F887E"/>
              </a:solidFill>
              <a:latin typeface="Montserrat"/>
              <a:ea typeface="Montserrat"/>
              <a:cs typeface="Montserrat"/>
              <a:sym typeface="Montserrat"/>
            </a:endParaRPr>
          </a:p>
        </p:txBody>
      </p:sp>
      <p:sp>
        <p:nvSpPr>
          <p:cNvPr id="889" name="Google Shape;889;p39"/>
          <p:cNvSpPr/>
          <p:nvPr/>
        </p:nvSpPr>
        <p:spPr>
          <a:xfrm>
            <a:off x="347633" y="0"/>
            <a:ext cx="986400" cy="93300"/>
          </a:xfrm>
          <a:prstGeom prst="rect">
            <a:avLst/>
          </a:prstGeom>
          <a:solidFill>
            <a:srgbClr val="249C9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2060"/>
              </a:solidFill>
              <a:latin typeface="Calibri"/>
              <a:ea typeface="Calibri"/>
              <a:cs typeface="Calibri"/>
              <a:sym typeface="Calibri"/>
            </a:endParaRPr>
          </a:p>
        </p:txBody>
      </p:sp>
      <p:sp>
        <p:nvSpPr>
          <p:cNvPr id="890" name="Google Shape;890;p39"/>
          <p:cNvSpPr txBox="1"/>
          <p:nvPr/>
        </p:nvSpPr>
        <p:spPr>
          <a:xfrm>
            <a:off x="5957525" y="1775650"/>
            <a:ext cx="291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891" name="Google Shape;891;p39"/>
          <p:cNvPicPr preferRelativeResize="0"/>
          <p:nvPr/>
        </p:nvPicPr>
        <p:blipFill>
          <a:blip r:embed="rId5">
            <a:alphaModFix/>
          </a:blip>
          <a:stretch>
            <a:fillRect/>
          </a:stretch>
        </p:blipFill>
        <p:spPr>
          <a:xfrm>
            <a:off x="344150" y="1386001"/>
            <a:ext cx="8455700" cy="3344425"/>
          </a:xfrm>
          <a:prstGeom prst="rect">
            <a:avLst/>
          </a:prstGeom>
          <a:noFill/>
          <a:ln>
            <a:noFill/>
          </a:ln>
        </p:spPr>
      </p:pic>
      <p:sp>
        <p:nvSpPr>
          <p:cNvPr id="892" name="Google Shape;892;p39"/>
          <p:cNvSpPr txBox="1"/>
          <p:nvPr/>
        </p:nvSpPr>
        <p:spPr>
          <a:xfrm>
            <a:off x="198275" y="719150"/>
            <a:ext cx="8805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Open Sans"/>
                <a:ea typeface="Open Sans"/>
                <a:cs typeface="Open Sans"/>
                <a:sym typeface="Open Sans"/>
              </a:rPr>
              <a:t>The following graphs depicts that barring the Burger sales which is normally distributed, rest all the channels are right skewed.</a:t>
            </a:r>
            <a:endParaRPr i="1" sz="1200">
              <a:latin typeface="Open Sans"/>
              <a:ea typeface="Open Sans"/>
              <a:cs typeface="Open Sans"/>
              <a:sym typeface="Open Sans"/>
            </a:endParaRPr>
          </a:p>
        </p:txBody>
      </p:sp>
    </p:spTree>
  </p:cSld>
  <p:clrMapOvr>
    <a:masterClrMapping/>
  </p:clrMapOvr>
  <mc:AlternateContent>
    <mc:Choice Requires="p14">
      <p:transition spd="slow" p14:dur="1300">
        <p:fade thruBlk="1"/>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pic>
        <p:nvPicPr>
          <p:cNvPr id="898" name="Google Shape;898;p40"/>
          <p:cNvPicPr preferRelativeResize="0"/>
          <p:nvPr/>
        </p:nvPicPr>
        <p:blipFill rotWithShape="1">
          <a:blip r:embed="rId3">
            <a:alphaModFix/>
          </a:blip>
          <a:srcRect b="0" l="0" r="0" t="0"/>
          <a:stretch/>
        </p:blipFill>
        <p:spPr>
          <a:xfrm>
            <a:off x="8076677" y="-5374"/>
            <a:ext cx="1055350" cy="790515"/>
          </a:xfrm>
          <a:prstGeom prst="rect">
            <a:avLst/>
          </a:prstGeom>
          <a:noFill/>
          <a:ln>
            <a:noFill/>
          </a:ln>
        </p:spPr>
      </p:pic>
      <p:pic>
        <p:nvPicPr>
          <p:cNvPr id="899" name="Google Shape;899;p40"/>
          <p:cNvPicPr preferRelativeResize="0"/>
          <p:nvPr/>
        </p:nvPicPr>
        <p:blipFill rotWithShape="1">
          <a:blip r:embed="rId3">
            <a:alphaModFix/>
          </a:blip>
          <a:srcRect b="0" l="0" r="0" t="0"/>
          <a:stretch/>
        </p:blipFill>
        <p:spPr>
          <a:xfrm rot="10800000">
            <a:off x="-9943" y="4149729"/>
            <a:ext cx="1343975" cy="1006700"/>
          </a:xfrm>
          <a:prstGeom prst="rect">
            <a:avLst/>
          </a:prstGeom>
          <a:noFill/>
          <a:ln>
            <a:noFill/>
          </a:ln>
        </p:spPr>
      </p:pic>
      <p:pic>
        <p:nvPicPr>
          <p:cNvPr id="900" name="Google Shape;900;p40"/>
          <p:cNvPicPr preferRelativeResize="0"/>
          <p:nvPr/>
        </p:nvPicPr>
        <p:blipFill rotWithShape="1">
          <a:blip r:embed="rId4">
            <a:alphaModFix/>
          </a:blip>
          <a:srcRect b="0" l="0" r="0" t="0"/>
          <a:stretch/>
        </p:blipFill>
        <p:spPr>
          <a:xfrm>
            <a:off x="7720672" y="214628"/>
            <a:ext cx="1283517" cy="216123"/>
          </a:xfrm>
          <a:prstGeom prst="rect">
            <a:avLst/>
          </a:prstGeom>
          <a:noFill/>
          <a:ln>
            <a:noFill/>
          </a:ln>
        </p:spPr>
      </p:pic>
      <p:sp>
        <p:nvSpPr>
          <p:cNvPr id="901" name="Google Shape;901;p40"/>
          <p:cNvSpPr/>
          <p:nvPr/>
        </p:nvSpPr>
        <p:spPr>
          <a:xfrm>
            <a:off x="0" y="4882823"/>
            <a:ext cx="9144000" cy="16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Arial"/>
                <a:ea typeface="Arial"/>
                <a:cs typeface="Arial"/>
                <a:sym typeface="Arial"/>
              </a:rPr>
              <a:t>Disclaimer: The information transmitted by this presentation is intended for the person or entity to which it is addressed. This presentation may contain confidential information. Please note that any use or circulation of this presentation is not permitted.</a:t>
            </a:r>
            <a:endParaRPr b="0" i="0" sz="1100" u="none" cap="none" strike="noStrike">
              <a:solidFill>
                <a:srgbClr val="000000"/>
              </a:solidFill>
              <a:latin typeface="Arial"/>
              <a:ea typeface="Arial"/>
              <a:cs typeface="Arial"/>
              <a:sym typeface="Arial"/>
            </a:endParaRPr>
          </a:p>
        </p:txBody>
      </p:sp>
      <p:pic>
        <p:nvPicPr>
          <p:cNvPr id="902" name="Google Shape;902;p40"/>
          <p:cNvPicPr preferRelativeResize="0"/>
          <p:nvPr/>
        </p:nvPicPr>
        <p:blipFill>
          <a:blip r:embed="rId5">
            <a:alphaModFix/>
          </a:blip>
          <a:stretch>
            <a:fillRect/>
          </a:stretch>
        </p:blipFill>
        <p:spPr>
          <a:xfrm>
            <a:off x="139802" y="1196951"/>
            <a:ext cx="2472475" cy="1635125"/>
          </a:xfrm>
          <a:prstGeom prst="rect">
            <a:avLst/>
          </a:prstGeom>
          <a:noFill/>
          <a:ln>
            <a:noFill/>
          </a:ln>
        </p:spPr>
      </p:pic>
      <p:pic>
        <p:nvPicPr>
          <p:cNvPr id="903" name="Google Shape;903;p40"/>
          <p:cNvPicPr preferRelativeResize="0"/>
          <p:nvPr/>
        </p:nvPicPr>
        <p:blipFill>
          <a:blip r:embed="rId6">
            <a:alphaModFix/>
          </a:blip>
          <a:stretch>
            <a:fillRect/>
          </a:stretch>
        </p:blipFill>
        <p:spPr>
          <a:xfrm>
            <a:off x="2799325" y="1196938"/>
            <a:ext cx="2472475" cy="1635130"/>
          </a:xfrm>
          <a:prstGeom prst="rect">
            <a:avLst/>
          </a:prstGeom>
          <a:noFill/>
          <a:ln>
            <a:noFill/>
          </a:ln>
        </p:spPr>
      </p:pic>
      <p:pic>
        <p:nvPicPr>
          <p:cNvPr id="904" name="Google Shape;904;p40"/>
          <p:cNvPicPr preferRelativeResize="0"/>
          <p:nvPr/>
        </p:nvPicPr>
        <p:blipFill>
          <a:blip r:embed="rId7">
            <a:alphaModFix/>
          </a:blip>
          <a:stretch>
            <a:fillRect/>
          </a:stretch>
        </p:blipFill>
        <p:spPr>
          <a:xfrm>
            <a:off x="5424200" y="1201303"/>
            <a:ext cx="2472475" cy="1630772"/>
          </a:xfrm>
          <a:prstGeom prst="rect">
            <a:avLst/>
          </a:prstGeom>
          <a:noFill/>
          <a:ln>
            <a:noFill/>
          </a:ln>
        </p:spPr>
      </p:pic>
      <p:pic>
        <p:nvPicPr>
          <p:cNvPr id="905" name="Google Shape;905;p40"/>
          <p:cNvPicPr preferRelativeResize="0"/>
          <p:nvPr/>
        </p:nvPicPr>
        <p:blipFill>
          <a:blip r:embed="rId8">
            <a:alphaModFix/>
          </a:blip>
          <a:stretch>
            <a:fillRect/>
          </a:stretch>
        </p:blipFill>
        <p:spPr>
          <a:xfrm>
            <a:off x="139800" y="3128225"/>
            <a:ext cx="2472475" cy="1648308"/>
          </a:xfrm>
          <a:prstGeom prst="rect">
            <a:avLst/>
          </a:prstGeom>
          <a:noFill/>
          <a:ln>
            <a:noFill/>
          </a:ln>
        </p:spPr>
      </p:pic>
      <p:pic>
        <p:nvPicPr>
          <p:cNvPr id="906" name="Google Shape;906;p40"/>
          <p:cNvPicPr preferRelativeResize="0"/>
          <p:nvPr/>
        </p:nvPicPr>
        <p:blipFill>
          <a:blip r:embed="rId9">
            <a:alphaModFix/>
          </a:blip>
          <a:stretch>
            <a:fillRect/>
          </a:stretch>
        </p:blipFill>
        <p:spPr>
          <a:xfrm>
            <a:off x="2822175" y="3136987"/>
            <a:ext cx="2426762" cy="1630775"/>
          </a:xfrm>
          <a:prstGeom prst="rect">
            <a:avLst/>
          </a:prstGeom>
          <a:noFill/>
          <a:ln>
            <a:noFill/>
          </a:ln>
        </p:spPr>
      </p:pic>
      <p:pic>
        <p:nvPicPr>
          <p:cNvPr id="907" name="Google Shape;907;p40"/>
          <p:cNvPicPr preferRelativeResize="0"/>
          <p:nvPr/>
        </p:nvPicPr>
        <p:blipFill>
          <a:blip r:embed="rId10">
            <a:alphaModFix/>
          </a:blip>
          <a:stretch>
            <a:fillRect/>
          </a:stretch>
        </p:blipFill>
        <p:spPr>
          <a:xfrm>
            <a:off x="5458825" y="3149910"/>
            <a:ext cx="2426750" cy="1604890"/>
          </a:xfrm>
          <a:prstGeom prst="rect">
            <a:avLst/>
          </a:prstGeom>
          <a:noFill/>
          <a:ln>
            <a:noFill/>
          </a:ln>
        </p:spPr>
      </p:pic>
      <p:sp>
        <p:nvSpPr>
          <p:cNvPr id="908" name="Google Shape;908;p40"/>
          <p:cNvSpPr txBox="1"/>
          <p:nvPr/>
        </p:nvSpPr>
        <p:spPr>
          <a:xfrm>
            <a:off x="762100" y="996325"/>
            <a:ext cx="1584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Open Sans"/>
                <a:ea typeface="Open Sans"/>
                <a:cs typeface="Open Sans"/>
                <a:sym typeface="Open Sans"/>
              </a:rPr>
              <a:t>Burger Sales </a:t>
            </a:r>
            <a:endParaRPr sz="1100">
              <a:latin typeface="Open Sans"/>
              <a:ea typeface="Open Sans"/>
              <a:cs typeface="Open Sans"/>
              <a:sym typeface="Open Sans"/>
            </a:endParaRPr>
          </a:p>
        </p:txBody>
      </p:sp>
      <p:sp>
        <p:nvSpPr>
          <p:cNvPr id="909" name="Google Shape;909;p40"/>
          <p:cNvSpPr txBox="1"/>
          <p:nvPr/>
        </p:nvSpPr>
        <p:spPr>
          <a:xfrm>
            <a:off x="3425613" y="996325"/>
            <a:ext cx="1584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Open Sans"/>
                <a:ea typeface="Open Sans"/>
                <a:cs typeface="Open Sans"/>
                <a:sym typeface="Open Sans"/>
              </a:rPr>
              <a:t>Instagram</a:t>
            </a:r>
            <a:r>
              <a:rPr lang="en" sz="1100">
                <a:latin typeface="Open Sans"/>
                <a:ea typeface="Open Sans"/>
                <a:cs typeface="Open Sans"/>
                <a:sym typeface="Open Sans"/>
              </a:rPr>
              <a:t> </a:t>
            </a:r>
            <a:endParaRPr sz="1100">
              <a:latin typeface="Open Sans"/>
              <a:ea typeface="Open Sans"/>
              <a:cs typeface="Open Sans"/>
              <a:sym typeface="Open Sans"/>
            </a:endParaRPr>
          </a:p>
        </p:txBody>
      </p:sp>
      <p:sp>
        <p:nvSpPr>
          <p:cNvPr id="910" name="Google Shape;910;p40"/>
          <p:cNvSpPr txBox="1"/>
          <p:nvPr/>
        </p:nvSpPr>
        <p:spPr>
          <a:xfrm>
            <a:off x="6089150" y="996325"/>
            <a:ext cx="1584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Open Sans"/>
                <a:ea typeface="Open Sans"/>
                <a:cs typeface="Open Sans"/>
                <a:sym typeface="Open Sans"/>
              </a:rPr>
              <a:t>Bing</a:t>
            </a:r>
            <a:endParaRPr sz="1100">
              <a:latin typeface="Open Sans"/>
              <a:ea typeface="Open Sans"/>
              <a:cs typeface="Open Sans"/>
              <a:sym typeface="Open Sans"/>
            </a:endParaRPr>
          </a:p>
        </p:txBody>
      </p:sp>
      <p:sp>
        <p:nvSpPr>
          <p:cNvPr id="911" name="Google Shape;911;p40"/>
          <p:cNvSpPr txBox="1"/>
          <p:nvPr/>
        </p:nvSpPr>
        <p:spPr>
          <a:xfrm>
            <a:off x="655200" y="2939575"/>
            <a:ext cx="1584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Open Sans"/>
                <a:ea typeface="Open Sans"/>
                <a:cs typeface="Open Sans"/>
                <a:sym typeface="Open Sans"/>
              </a:rPr>
              <a:t>Facebook</a:t>
            </a:r>
            <a:endParaRPr sz="1100">
              <a:latin typeface="Open Sans"/>
              <a:ea typeface="Open Sans"/>
              <a:cs typeface="Open Sans"/>
              <a:sym typeface="Open Sans"/>
            </a:endParaRPr>
          </a:p>
        </p:txBody>
      </p:sp>
      <p:sp>
        <p:nvSpPr>
          <p:cNvPr id="912" name="Google Shape;912;p40"/>
          <p:cNvSpPr txBox="1"/>
          <p:nvPr/>
        </p:nvSpPr>
        <p:spPr>
          <a:xfrm>
            <a:off x="3425613" y="2939575"/>
            <a:ext cx="1584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Open Sans"/>
                <a:ea typeface="Open Sans"/>
                <a:cs typeface="Open Sans"/>
                <a:sym typeface="Open Sans"/>
              </a:rPr>
              <a:t>Google</a:t>
            </a:r>
            <a:endParaRPr sz="1100">
              <a:latin typeface="Open Sans"/>
              <a:ea typeface="Open Sans"/>
              <a:cs typeface="Open Sans"/>
              <a:sym typeface="Open Sans"/>
            </a:endParaRPr>
          </a:p>
        </p:txBody>
      </p:sp>
      <p:sp>
        <p:nvSpPr>
          <p:cNvPr id="913" name="Google Shape;913;p40"/>
          <p:cNvSpPr txBox="1"/>
          <p:nvPr/>
        </p:nvSpPr>
        <p:spPr>
          <a:xfrm>
            <a:off x="6089150" y="2956900"/>
            <a:ext cx="1584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Open Sans"/>
                <a:ea typeface="Open Sans"/>
                <a:cs typeface="Open Sans"/>
                <a:sym typeface="Open Sans"/>
              </a:rPr>
              <a:t>Pintrest and Tiktok</a:t>
            </a:r>
            <a:endParaRPr sz="1100">
              <a:latin typeface="Open Sans"/>
              <a:ea typeface="Open Sans"/>
              <a:cs typeface="Open Sans"/>
              <a:sym typeface="Open Sans"/>
            </a:endParaRPr>
          </a:p>
        </p:txBody>
      </p:sp>
      <p:sp>
        <p:nvSpPr>
          <p:cNvPr id="914" name="Google Shape;914;p40"/>
          <p:cNvSpPr/>
          <p:nvPr/>
        </p:nvSpPr>
        <p:spPr>
          <a:xfrm>
            <a:off x="139779" y="170800"/>
            <a:ext cx="5739900" cy="435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700"/>
              <a:buFont typeface="Arial"/>
              <a:buNone/>
            </a:pPr>
            <a:r>
              <a:rPr lang="en" sz="2400">
                <a:solidFill>
                  <a:srgbClr val="1F887E"/>
                </a:solidFill>
                <a:latin typeface="Montserrat"/>
                <a:ea typeface="Montserrat"/>
                <a:cs typeface="Montserrat"/>
                <a:sym typeface="Montserrat"/>
              </a:rPr>
              <a:t>Histogram </a:t>
            </a:r>
            <a:endParaRPr sz="2400">
              <a:solidFill>
                <a:srgbClr val="1F887E"/>
              </a:solidFill>
              <a:latin typeface="Montserrat"/>
              <a:ea typeface="Montserrat"/>
              <a:cs typeface="Montserrat"/>
              <a:sym typeface="Montserrat"/>
            </a:endParaRPr>
          </a:p>
        </p:txBody>
      </p:sp>
      <p:sp>
        <p:nvSpPr>
          <p:cNvPr id="915" name="Google Shape;915;p40"/>
          <p:cNvSpPr/>
          <p:nvPr/>
        </p:nvSpPr>
        <p:spPr>
          <a:xfrm>
            <a:off x="347633" y="0"/>
            <a:ext cx="986400" cy="93300"/>
          </a:xfrm>
          <a:prstGeom prst="rect">
            <a:avLst/>
          </a:prstGeom>
          <a:solidFill>
            <a:srgbClr val="249C9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2060"/>
              </a:solidFill>
              <a:latin typeface="Calibri"/>
              <a:ea typeface="Calibri"/>
              <a:cs typeface="Calibri"/>
              <a:sym typeface="Calibri"/>
            </a:endParaRPr>
          </a:p>
        </p:txBody>
      </p:sp>
    </p:spTree>
  </p:cSld>
  <p:clrMapOvr>
    <a:masterClrMapping/>
  </p:clrMapOvr>
  <mc:AlternateContent>
    <mc:Choice Requires="p14">
      <p:transition spd="slow" p14:dur="1300">
        <p:fade thruBlk="1"/>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0" name="Shape 920"/>
        <p:cNvGrpSpPr/>
        <p:nvPr/>
      </p:nvGrpSpPr>
      <p:grpSpPr>
        <a:xfrm>
          <a:off x="0" y="0"/>
          <a:ext cx="0" cy="0"/>
          <a:chOff x="0" y="0"/>
          <a:chExt cx="0" cy="0"/>
        </a:xfrm>
      </p:grpSpPr>
      <p:pic>
        <p:nvPicPr>
          <p:cNvPr id="921" name="Google Shape;921;p41"/>
          <p:cNvPicPr preferRelativeResize="0"/>
          <p:nvPr/>
        </p:nvPicPr>
        <p:blipFill rotWithShape="1">
          <a:blip r:embed="rId3">
            <a:alphaModFix/>
          </a:blip>
          <a:srcRect b="0" l="50228" r="0" t="0"/>
          <a:stretch/>
        </p:blipFill>
        <p:spPr>
          <a:xfrm>
            <a:off x="4627750" y="339575"/>
            <a:ext cx="4437048" cy="4654925"/>
          </a:xfrm>
          <a:prstGeom prst="rect">
            <a:avLst/>
          </a:prstGeom>
          <a:noFill/>
          <a:ln>
            <a:noFill/>
          </a:ln>
        </p:spPr>
      </p:pic>
      <p:pic>
        <p:nvPicPr>
          <p:cNvPr id="922" name="Google Shape;922;p41"/>
          <p:cNvPicPr preferRelativeResize="0"/>
          <p:nvPr/>
        </p:nvPicPr>
        <p:blipFill rotWithShape="1">
          <a:blip r:embed="rId4">
            <a:alphaModFix/>
          </a:blip>
          <a:srcRect b="0" l="0" r="0" t="0"/>
          <a:stretch/>
        </p:blipFill>
        <p:spPr>
          <a:xfrm>
            <a:off x="8076677" y="-5374"/>
            <a:ext cx="1055350" cy="790515"/>
          </a:xfrm>
          <a:prstGeom prst="rect">
            <a:avLst/>
          </a:prstGeom>
          <a:noFill/>
          <a:ln>
            <a:noFill/>
          </a:ln>
        </p:spPr>
      </p:pic>
      <p:sp>
        <p:nvSpPr>
          <p:cNvPr id="923" name="Google Shape;923;p41"/>
          <p:cNvSpPr/>
          <p:nvPr/>
        </p:nvSpPr>
        <p:spPr>
          <a:xfrm>
            <a:off x="2356100" y="2087400"/>
            <a:ext cx="3156900" cy="435600"/>
          </a:xfrm>
          <a:prstGeom prst="rect">
            <a:avLst/>
          </a:prstGeom>
          <a:noFill/>
          <a:ln>
            <a:noFill/>
          </a:ln>
        </p:spPr>
        <p:txBody>
          <a:bodyPr anchorCtr="0" anchor="t" bIns="34275" lIns="68575" spcFirstLastPara="1" rIns="68575" wrap="square" tIns="34275">
            <a:noAutofit/>
          </a:bodyPr>
          <a:lstStyle/>
          <a:p>
            <a:pPr indent="0" lvl="0" marL="38100" marR="0" rtl="0" algn="l">
              <a:lnSpc>
                <a:spcPct val="100000"/>
              </a:lnSpc>
              <a:spcBef>
                <a:spcPts val="0"/>
              </a:spcBef>
              <a:spcAft>
                <a:spcPts val="0"/>
              </a:spcAft>
              <a:buClr>
                <a:srgbClr val="000000"/>
              </a:buClr>
              <a:buSzPts val="2700"/>
              <a:buFont typeface="Arial"/>
              <a:buNone/>
            </a:pPr>
            <a:r>
              <a:rPr lang="en" sz="2400">
                <a:solidFill>
                  <a:srgbClr val="1F887E"/>
                </a:solidFill>
                <a:latin typeface="Montserrat"/>
                <a:ea typeface="Montserrat"/>
                <a:cs typeface="Montserrat"/>
                <a:sym typeface="Montserrat"/>
              </a:rPr>
              <a:t>Data Visualization</a:t>
            </a:r>
            <a:endParaRPr i="0" sz="2700" u="none" cap="none" strike="noStrike">
              <a:solidFill>
                <a:srgbClr val="002060"/>
              </a:solidFill>
            </a:endParaRPr>
          </a:p>
        </p:txBody>
      </p:sp>
      <p:pic>
        <p:nvPicPr>
          <p:cNvPr id="924" name="Google Shape;924;p41"/>
          <p:cNvPicPr preferRelativeResize="0"/>
          <p:nvPr/>
        </p:nvPicPr>
        <p:blipFill rotWithShape="1">
          <a:blip r:embed="rId4">
            <a:alphaModFix/>
          </a:blip>
          <a:srcRect b="0" l="0" r="0" t="0"/>
          <a:stretch/>
        </p:blipFill>
        <p:spPr>
          <a:xfrm rot="10800000">
            <a:off x="-9943" y="4149729"/>
            <a:ext cx="1343975" cy="1006700"/>
          </a:xfrm>
          <a:prstGeom prst="rect">
            <a:avLst/>
          </a:prstGeom>
          <a:noFill/>
          <a:ln>
            <a:noFill/>
          </a:ln>
        </p:spPr>
      </p:pic>
      <p:pic>
        <p:nvPicPr>
          <p:cNvPr id="925" name="Google Shape;925;p41"/>
          <p:cNvPicPr preferRelativeResize="0"/>
          <p:nvPr/>
        </p:nvPicPr>
        <p:blipFill rotWithShape="1">
          <a:blip r:embed="rId5">
            <a:alphaModFix/>
          </a:blip>
          <a:srcRect b="0" l="0" r="0" t="0"/>
          <a:stretch/>
        </p:blipFill>
        <p:spPr>
          <a:xfrm>
            <a:off x="7720672" y="214628"/>
            <a:ext cx="1283517" cy="216123"/>
          </a:xfrm>
          <a:prstGeom prst="rect">
            <a:avLst/>
          </a:prstGeom>
          <a:noFill/>
          <a:ln>
            <a:noFill/>
          </a:ln>
        </p:spPr>
      </p:pic>
      <p:sp>
        <p:nvSpPr>
          <p:cNvPr id="926" name="Google Shape;926;p41"/>
          <p:cNvSpPr/>
          <p:nvPr/>
        </p:nvSpPr>
        <p:spPr>
          <a:xfrm>
            <a:off x="0" y="4882823"/>
            <a:ext cx="9144000" cy="16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Arial"/>
                <a:ea typeface="Arial"/>
                <a:cs typeface="Arial"/>
                <a:sym typeface="Arial"/>
              </a:rPr>
              <a:t>Disclaimer: The information transmitted by this presentation is intended for the person or entity to which it is addressed. This presentation may contain confidential information. Please note that any use or circulation of this presentation is not permitted.</a:t>
            </a:r>
            <a:endParaRPr b="0" i="0" sz="1100" u="none" cap="none" strike="noStrike">
              <a:solidFill>
                <a:srgbClr val="000000"/>
              </a:solidFill>
              <a:latin typeface="Arial"/>
              <a:ea typeface="Arial"/>
              <a:cs typeface="Arial"/>
              <a:sym typeface="Arial"/>
            </a:endParaRPr>
          </a:p>
        </p:txBody>
      </p:sp>
      <p:sp>
        <p:nvSpPr>
          <p:cNvPr id="927" name="Google Shape;927;p41"/>
          <p:cNvSpPr/>
          <p:nvPr/>
        </p:nvSpPr>
        <p:spPr>
          <a:xfrm>
            <a:off x="347633" y="0"/>
            <a:ext cx="986400" cy="93300"/>
          </a:xfrm>
          <a:prstGeom prst="rect">
            <a:avLst/>
          </a:prstGeom>
          <a:solidFill>
            <a:srgbClr val="1F887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2060"/>
              </a:solidFill>
              <a:latin typeface="Calibri"/>
              <a:ea typeface="Calibri"/>
              <a:cs typeface="Calibri"/>
              <a:sym typeface="Calibri"/>
            </a:endParaRPr>
          </a:p>
        </p:txBody>
      </p:sp>
      <p:pic>
        <p:nvPicPr>
          <p:cNvPr id="928" name="Google Shape;928;p41"/>
          <p:cNvPicPr preferRelativeResize="0"/>
          <p:nvPr/>
        </p:nvPicPr>
        <p:blipFill rotWithShape="1">
          <a:blip r:embed="rId6">
            <a:alphaModFix/>
          </a:blip>
          <a:srcRect b="0" l="0" r="0" t="0"/>
          <a:stretch/>
        </p:blipFill>
        <p:spPr>
          <a:xfrm>
            <a:off x="6975583" y="3178466"/>
            <a:ext cx="1490179" cy="1283224"/>
          </a:xfrm>
          <a:prstGeom prst="rect">
            <a:avLst/>
          </a:prstGeom>
          <a:noFill/>
          <a:ln>
            <a:noFill/>
          </a:ln>
          <a:effectLst>
            <a:reflection blurRad="0" dir="5400000" dist="5000" endA="0" endPos="30000" fadeDir="5400012" kx="0" rotWithShape="0" algn="bl" stA="30000" stPos="0" sy="-100000" ky="0"/>
          </a:effectLst>
        </p:spPr>
      </p:pic>
    </p:spTree>
  </p:cSld>
  <p:clrMapOvr>
    <a:masterClrMapping/>
  </p:clrMapOvr>
  <mc:AlternateContent>
    <mc:Choice Requires="p14">
      <p:transition spd="slow" p14:dur="1300">
        <p:fade thruBlk="1"/>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3" name="Shape 933"/>
        <p:cNvGrpSpPr/>
        <p:nvPr/>
      </p:nvGrpSpPr>
      <p:grpSpPr>
        <a:xfrm>
          <a:off x="0" y="0"/>
          <a:ext cx="0" cy="0"/>
          <a:chOff x="0" y="0"/>
          <a:chExt cx="0" cy="0"/>
        </a:xfrm>
      </p:grpSpPr>
      <p:pic>
        <p:nvPicPr>
          <p:cNvPr id="934" name="Google Shape;934;p42"/>
          <p:cNvPicPr preferRelativeResize="0"/>
          <p:nvPr/>
        </p:nvPicPr>
        <p:blipFill rotWithShape="1">
          <a:blip r:embed="rId4">
            <a:alphaModFix/>
          </a:blip>
          <a:srcRect b="0" l="0" r="0" t="0"/>
          <a:stretch/>
        </p:blipFill>
        <p:spPr>
          <a:xfrm>
            <a:off x="8076677" y="-5374"/>
            <a:ext cx="1055350" cy="790515"/>
          </a:xfrm>
          <a:prstGeom prst="rect">
            <a:avLst/>
          </a:prstGeom>
          <a:noFill/>
          <a:ln>
            <a:noFill/>
          </a:ln>
        </p:spPr>
      </p:pic>
      <p:sp>
        <p:nvSpPr>
          <p:cNvPr id="935" name="Google Shape;935;p42"/>
          <p:cNvSpPr/>
          <p:nvPr/>
        </p:nvSpPr>
        <p:spPr>
          <a:xfrm>
            <a:off x="139771" y="170800"/>
            <a:ext cx="7134000" cy="4356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990"/>
              <a:buFont typeface="Arial"/>
              <a:buNone/>
            </a:pPr>
            <a:r>
              <a:rPr lang="en" sz="2400">
                <a:solidFill>
                  <a:srgbClr val="1F887E"/>
                </a:solidFill>
                <a:latin typeface="Montserrat"/>
                <a:ea typeface="Montserrat"/>
                <a:cs typeface="Montserrat"/>
                <a:sym typeface="Montserrat"/>
              </a:rPr>
              <a:t>Distribution of the Marketing Spend			</a:t>
            </a:r>
            <a:endParaRPr sz="2400">
              <a:solidFill>
                <a:srgbClr val="1F887E"/>
              </a:solidFill>
              <a:latin typeface="Montserrat"/>
              <a:ea typeface="Montserrat"/>
              <a:cs typeface="Montserrat"/>
              <a:sym typeface="Montserrat"/>
            </a:endParaRPr>
          </a:p>
          <a:p>
            <a:pPr indent="0" lvl="0" marL="38100" marR="0" rtl="0" algn="l">
              <a:lnSpc>
                <a:spcPct val="100000"/>
              </a:lnSpc>
              <a:spcBef>
                <a:spcPts val="0"/>
              </a:spcBef>
              <a:spcAft>
                <a:spcPts val="0"/>
              </a:spcAft>
              <a:buClr>
                <a:srgbClr val="000000"/>
              </a:buClr>
              <a:buSzPts val="2700"/>
              <a:buFont typeface="Arial"/>
              <a:buNone/>
            </a:pPr>
            <a:r>
              <a:t/>
            </a:r>
            <a:endParaRPr sz="2400">
              <a:solidFill>
                <a:srgbClr val="1F887E"/>
              </a:solidFill>
              <a:latin typeface="Montserrat"/>
              <a:ea typeface="Montserrat"/>
              <a:cs typeface="Montserrat"/>
              <a:sym typeface="Montserrat"/>
            </a:endParaRPr>
          </a:p>
        </p:txBody>
      </p:sp>
      <p:pic>
        <p:nvPicPr>
          <p:cNvPr id="936" name="Google Shape;936;p42"/>
          <p:cNvPicPr preferRelativeResize="0"/>
          <p:nvPr/>
        </p:nvPicPr>
        <p:blipFill rotWithShape="1">
          <a:blip r:embed="rId4">
            <a:alphaModFix/>
          </a:blip>
          <a:srcRect b="0" l="0" r="0" t="0"/>
          <a:stretch/>
        </p:blipFill>
        <p:spPr>
          <a:xfrm rot="10800000">
            <a:off x="-9943" y="4149729"/>
            <a:ext cx="1343975" cy="1006700"/>
          </a:xfrm>
          <a:prstGeom prst="rect">
            <a:avLst/>
          </a:prstGeom>
          <a:noFill/>
          <a:ln>
            <a:noFill/>
          </a:ln>
        </p:spPr>
      </p:pic>
      <p:pic>
        <p:nvPicPr>
          <p:cNvPr id="937" name="Google Shape;937;p42"/>
          <p:cNvPicPr preferRelativeResize="0"/>
          <p:nvPr/>
        </p:nvPicPr>
        <p:blipFill rotWithShape="1">
          <a:blip r:embed="rId5">
            <a:alphaModFix/>
          </a:blip>
          <a:srcRect b="0" l="0" r="0" t="0"/>
          <a:stretch/>
        </p:blipFill>
        <p:spPr>
          <a:xfrm>
            <a:off x="7720672" y="214628"/>
            <a:ext cx="1283517" cy="216123"/>
          </a:xfrm>
          <a:prstGeom prst="rect">
            <a:avLst/>
          </a:prstGeom>
          <a:noFill/>
          <a:ln>
            <a:noFill/>
          </a:ln>
        </p:spPr>
      </p:pic>
      <p:sp>
        <p:nvSpPr>
          <p:cNvPr id="938" name="Google Shape;938;p42"/>
          <p:cNvSpPr/>
          <p:nvPr/>
        </p:nvSpPr>
        <p:spPr>
          <a:xfrm>
            <a:off x="0" y="4882823"/>
            <a:ext cx="9144000" cy="16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Arial"/>
                <a:ea typeface="Arial"/>
                <a:cs typeface="Arial"/>
                <a:sym typeface="Arial"/>
              </a:rPr>
              <a:t>Disclaimer: The information transmitted by this presentation is intended for the person or entity to which it is addressed. This presentation may contain confidential information. Please note that any use or circulation of this presentation is not permitted.</a:t>
            </a:r>
            <a:endParaRPr b="0" i="0" sz="1100" u="none" cap="none" strike="noStrike">
              <a:solidFill>
                <a:srgbClr val="000000"/>
              </a:solidFill>
              <a:latin typeface="Arial"/>
              <a:ea typeface="Arial"/>
              <a:cs typeface="Arial"/>
              <a:sym typeface="Arial"/>
            </a:endParaRPr>
          </a:p>
        </p:txBody>
      </p:sp>
      <p:sp>
        <p:nvSpPr>
          <p:cNvPr id="939" name="Google Shape;939;p42"/>
          <p:cNvSpPr/>
          <p:nvPr/>
        </p:nvSpPr>
        <p:spPr>
          <a:xfrm>
            <a:off x="347633" y="0"/>
            <a:ext cx="986400" cy="93300"/>
          </a:xfrm>
          <a:prstGeom prst="rect">
            <a:avLst/>
          </a:prstGeom>
          <a:solidFill>
            <a:srgbClr val="1F887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2060"/>
              </a:solidFill>
              <a:latin typeface="Calibri"/>
              <a:ea typeface="Calibri"/>
              <a:cs typeface="Calibri"/>
              <a:sym typeface="Calibri"/>
            </a:endParaRPr>
          </a:p>
        </p:txBody>
      </p:sp>
      <p:sp>
        <p:nvSpPr>
          <p:cNvPr id="940" name="Google Shape;940;p42"/>
          <p:cNvSpPr txBox="1"/>
          <p:nvPr/>
        </p:nvSpPr>
        <p:spPr>
          <a:xfrm>
            <a:off x="208450" y="683900"/>
            <a:ext cx="8580600" cy="769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Open Sans"/>
              <a:buChar char="-"/>
            </a:pPr>
            <a:r>
              <a:rPr i="1" lang="en" sz="1200">
                <a:latin typeface="Open Sans"/>
                <a:ea typeface="Open Sans"/>
                <a:cs typeface="Open Sans"/>
                <a:sym typeface="Open Sans"/>
              </a:rPr>
              <a:t>Over the Years Google spending have witnessed dip, as money is being allocated to TikTok and Pintrest. </a:t>
            </a:r>
            <a:endParaRPr i="1"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i="1" lang="en" sz="1200">
                <a:latin typeface="Open Sans"/>
                <a:ea typeface="Open Sans"/>
                <a:cs typeface="Open Sans"/>
                <a:sym typeface="Open Sans"/>
              </a:rPr>
              <a:t>Instagram has been a laggard in budget allocation.</a:t>
            </a:r>
            <a:endParaRPr i="1" sz="12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941" name="Google Shape;941;p42"/>
          <p:cNvPicPr preferRelativeResize="0"/>
          <p:nvPr/>
        </p:nvPicPr>
        <p:blipFill>
          <a:blip r:embed="rId6">
            <a:alphaModFix/>
          </a:blip>
          <a:stretch>
            <a:fillRect/>
          </a:stretch>
        </p:blipFill>
        <p:spPr>
          <a:xfrm>
            <a:off x="106550" y="1453400"/>
            <a:ext cx="8957526" cy="3205975"/>
          </a:xfrm>
          <a:prstGeom prst="rect">
            <a:avLst/>
          </a:prstGeom>
          <a:noFill/>
          <a:ln>
            <a:noFill/>
          </a:ln>
        </p:spPr>
      </p:pic>
    </p:spTree>
  </p:cSld>
  <p:clrMapOvr>
    <a:masterClrMapping/>
  </p:clrMapOvr>
  <mc:AlternateContent>
    <mc:Choice Requires="p14">
      <p:transition spd="slow" p14:dur="1300">
        <p:fade thruBlk="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6"/>
          <p:cNvPicPr preferRelativeResize="0"/>
          <p:nvPr/>
        </p:nvPicPr>
        <p:blipFill rotWithShape="1">
          <a:blip r:embed="rId4">
            <a:alphaModFix amt="30000"/>
          </a:blip>
          <a:srcRect b="0" l="50229" r="9803" t="0"/>
          <a:stretch/>
        </p:blipFill>
        <p:spPr>
          <a:xfrm>
            <a:off x="97175" y="1180389"/>
            <a:ext cx="3166024" cy="3988037"/>
          </a:xfrm>
          <a:prstGeom prst="rect">
            <a:avLst/>
          </a:prstGeom>
          <a:noFill/>
          <a:ln>
            <a:noFill/>
          </a:ln>
        </p:spPr>
      </p:pic>
      <p:pic>
        <p:nvPicPr>
          <p:cNvPr id="89" name="Google Shape;89;p16"/>
          <p:cNvPicPr preferRelativeResize="0"/>
          <p:nvPr/>
        </p:nvPicPr>
        <p:blipFill rotWithShape="1">
          <a:blip r:embed="rId5">
            <a:alphaModFix/>
          </a:blip>
          <a:srcRect b="0" l="0" r="0" t="0"/>
          <a:stretch/>
        </p:blipFill>
        <p:spPr>
          <a:xfrm>
            <a:off x="8076677" y="-5374"/>
            <a:ext cx="1055350" cy="790515"/>
          </a:xfrm>
          <a:prstGeom prst="rect">
            <a:avLst/>
          </a:prstGeom>
          <a:noFill/>
          <a:ln>
            <a:noFill/>
          </a:ln>
        </p:spPr>
      </p:pic>
      <p:pic>
        <p:nvPicPr>
          <p:cNvPr id="90" name="Google Shape;90;p16"/>
          <p:cNvPicPr preferRelativeResize="0"/>
          <p:nvPr/>
        </p:nvPicPr>
        <p:blipFill rotWithShape="1">
          <a:blip r:embed="rId5">
            <a:alphaModFix/>
          </a:blip>
          <a:srcRect b="0" l="0" r="0" t="0"/>
          <a:stretch/>
        </p:blipFill>
        <p:spPr>
          <a:xfrm rot="10800000">
            <a:off x="-9943" y="4149729"/>
            <a:ext cx="1343975" cy="1006700"/>
          </a:xfrm>
          <a:prstGeom prst="rect">
            <a:avLst/>
          </a:prstGeom>
          <a:noFill/>
          <a:ln>
            <a:noFill/>
          </a:ln>
        </p:spPr>
      </p:pic>
      <p:pic>
        <p:nvPicPr>
          <p:cNvPr id="91" name="Google Shape;91;p16"/>
          <p:cNvPicPr preferRelativeResize="0"/>
          <p:nvPr/>
        </p:nvPicPr>
        <p:blipFill rotWithShape="1">
          <a:blip r:embed="rId6">
            <a:alphaModFix/>
          </a:blip>
          <a:srcRect b="0" l="0" r="0" t="0"/>
          <a:stretch/>
        </p:blipFill>
        <p:spPr>
          <a:xfrm>
            <a:off x="7720672" y="214628"/>
            <a:ext cx="1283517" cy="216123"/>
          </a:xfrm>
          <a:prstGeom prst="rect">
            <a:avLst/>
          </a:prstGeom>
          <a:noFill/>
          <a:ln>
            <a:noFill/>
          </a:ln>
        </p:spPr>
      </p:pic>
      <p:sp>
        <p:nvSpPr>
          <p:cNvPr id="92" name="Google Shape;92;p16"/>
          <p:cNvSpPr/>
          <p:nvPr/>
        </p:nvSpPr>
        <p:spPr>
          <a:xfrm>
            <a:off x="0" y="4882823"/>
            <a:ext cx="9144000" cy="16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Arial"/>
                <a:ea typeface="Arial"/>
                <a:cs typeface="Arial"/>
                <a:sym typeface="Arial"/>
              </a:rPr>
              <a:t>Disclaimer: The information transmitted by this presentation is intended for the person or entity to which it is addressed. This presentation may contain confidential information. Please note that any use or circulation of this presentation is not permitted.</a:t>
            </a:r>
            <a:endParaRPr b="0" i="0" sz="1100" u="none" cap="none" strike="noStrike">
              <a:solidFill>
                <a:srgbClr val="000000"/>
              </a:solidFill>
              <a:latin typeface="Arial"/>
              <a:ea typeface="Arial"/>
              <a:cs typeface="Arial"/>
              <a:sym typeface="Arial"/>
            </a:endParaRPr>
          </a:p>
        </p:txBody>
      </p:sp>
      <p:sp>
        <p:nvSpPr>
          <p:cNvPr id="93" name="Google Shape;93;p16"/>
          <p:cNvSpPr/>
          <p:nvPr/>
        </p:nvSpPr>
        <p:spPr>
          <a:xfrm>
            <a:off x="347633" y="0"/>
            <a:ext cx="986400" cy="93300"/>
          </a:xfrm>
          <a:prstGeom prst="rect">
            <a:avLst/>
          </a:prstGeom>
          <a:solidFill>
            <a:srgbClr val="1F887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2060"/>
              </a:solidFill>
              <a:latin typeface="Calibri"/>
              <a:ea typeface="Calibri"/>
              <a:cs typeface="Calibri"/>
              <a:sym typeface="Calibri"/>
            </a:endParaRPr>
          </a:p>
        </p:txBody>
      </p:sp>
      <p:sp>
        <p:nvSpPr>
          <p:cNvPr id="94" name="Google Shape;94;p16"/>
          <p:cNvSpPr/>
          <p:nvPr/>
        </p:nvSpPr>
        <p:spPr>
          <a:xfrm>
            <a:off x="6382293" y="863150"/>
            <a:ext cx="1023900" cy="1006800"/>
          </a:xfrm>
          <a:prstGeom prst="ellipse">
            <a:avLst/>
          </a:prstGeom>
          <a:solidFill>
            <a:srgbClr val="2657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a:off x="6109372" y="2995575"/>
            <a:ext cx="777300" cy="777600"/>
          </a:xfrm>
          <a:prstGeom prst="ellipse">
            <a:avLst/>
          </a:prstGeom>
          <a:solidFill>
            <a:srgbClr val="00A6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flipH="1">
            <a:off x="7228145" y="2923709"/>
            <a:ext cx="703265" cy="932947"/>
          </a:xfrm>
          <a:custGeom>
            <a:rect b="b" l="l" r="r" t="t"/>
            <a:pathLst>
              <a:path extrusionOk="0" h="7677" w="5787">
                <a:moveTo>
                  <a:pt x="2210" y="1"/>
                </a:moveTo>
                <a:lnTo>
                  <a:pt x="2197" y="403"/>
                </a:lnTo>
                <a:lnTo>
                  <a:pt x="2103" y="1166"/>
                </a:lnTo>
                <a:lnTo>
                  <a:pt x="1942" y="1916"/>
                </a:lnTo>
                <a:lnTo>
                  <a:pt x="1715" y="2626"/>
                </a:lnTo>
                <a:lnTo>
                  <a:pt x="1433" y="3323"/>
                </a:lnTo>
                <a:lnTo>
                  <a:pt x="1099" y="3979"/>
                </a:lnTo>
                <a:lnTo>
                  <a:pt x="697" y="4609"/>
                </a:lnTo>
                <a:lnTo>
                  <a:pt x="255" y="5185"/>
                </a:lnTo>
                <a:lnTo>
                  <a:pt x="0" y="5466"/>
                </a:lnTo>
                <a:lnTo>
                  <a:pt x="2813" y="7676"/>
                </a:lnTo>
                <a:lnTo>
                  <a:pt x="3148" y="7288"/>
                </a:lnTo>
                <a:lnTo>
                  <a:pt x="3751" y="6457"/>
                </a:lnTo>
                <a:lnTo>
                  <a:pt x="4287" y="5573"/>
                </a:lnTo>
                <a:lnTo>
                  <a:pt x="4755" y="4649"/>
                </a:lnTo>
                <a:lnTo>
                  <a:pt x="5144" y="3684"/>
                </a:lnTo>
                <a:lnTo>
                  <a:pt x="5439" y="2666"/>
                </a:lnTo>
                <a:lnTo>
                  <a:pt x="5653" y="1635"/>
                </a:lnTo>
                <a:lnTo>
                  <a:pt x="5760" y="550"/>
                </a:lnTo>
                <a:lnTo>
                  <a:pt x="5787" y="1"/>
                </a:lnTo>
                <a:close/>
              </a:path>
            </a:pathLst>
          </a:custGeom>
          <a:solidFill>
            <a:srgbClr val="00A6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flipH="1">
            <a:off x="7228145" y="1935599"/>
            <a:ext cx="704967" cy="934527"/>
          </a:xfrm>
          <a:custGeom>
            <a:rect b="b" l="l" r="r" t="t"/>
            <a:pathLst>
              <a:path extrusionOk="0" h="7690" w="5801">
                <a:moveTo>
                  <a:pt x="2814" y="1"/>
                </a:moveTo>
                <a:lnTo>
                  <a:pt x="1" y="2211"/>
                </a:lnTo>
                <a:lnTo>
                  <a:pt x="242" y="2492"/>
                </a:lnTo>
                <a:lnTo>
                  <a:pt x="697" y="3082"/>
                </a:lnTo>
                <a:lnTo>
                  <a:pt x="1099" y="3698"/>
                </a:lnTo>
                <a:lnTo>
                  <a:pt x="1447" y="4368"/>
                </a:lnTo>
                <a:lnTo>
                  <a:pt x="1729" y="5051"/>
                </a:lnTo>
                <a:lnTo>
                  <a:pt x="1956" y="5774"/>
                </a:lnTo>
                <a:lnTo>
                  <a:pt x="2117" y="6524"/>
                </a:lnTo>
                <a:lnTo>
                  <a:pt x="2211" y="7301"/>
                </a:lnTo>
                <a:lnTo>
                  <a:pt x="2224" y="7690"/>
                </a:lnTo>
                <a:lnTo>
                  <a:pt x="5801" y="7690"/>
                </a:lnTo>
                <a:lnTo>
                  <a:pt x="5774" y="7140"/>
                </a:lnTo>
                <a:lnTo>
                  <a:pt x="5654" y="6069"/>
                </a:lnTo>
                <a:lnTo>
                  <a:pt x="5453" y="5024"/>
                </a:lnTo>
                <a:lnTo>
                  <a:pt x="5145" y="4006"/>
                </a:lnTo>
                <a:lnTo>
                  <a:pt x="4769" y="3028"/>
                </a:lnTo>
                <a:lnTo>
                  <a:pt x="4301" y="2104"/>
                </a:lnTo>
                <a:lnTo>
                  <a:pt x="3751" y="1220"/>
                </a:lnTo>
                <a:lnTo>
                  <a:pt x="3149" y="389"/>
                </a:lnTo>
                <a:lnTo>
                  <a:pt x="2814" y="1"/>
                </a:lnTo>
                <a:close/>
              </a:path>
            </a:pathLst>
          </a:custGeom>
          <a:solidFill>
            <a:srgbClr val="517B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flipH="1">
            <a:off x="7628560" y="1439175"/>
            <a:ext cx="1058240" cy="726112"/>
          </a:xfrm>
          <a:custGeom>
            <a:rect b="b" l="l" r="r" t="t"/>
            <a:pathLst>
              <a:path extrusionOk="0" h="5975" w="8708">
                <a:moveTo>
                  <a:pt x="1" y="0"/>
                </a:moveTo>
                <a:lnTo>
                  <a:pt x="1" y="3577"/>
                </a:lnTo>
                <a:lnTo>
                  <a:pt x="429" y="3577"/>
                </a:lnTo>
                <a:lnTo>
                  <a:pt x="1273" y="3670"/>
                </a:lnTo>
                <a:lnTo>
                  <a:pt x="2077" y="3831"/>
                </a:lnTo>
                <a:lnTo>
                  <a:pt x="2854" y="4072"/>
                </a:lnTo>
                <a:lnTo>
                  <a:pt x="3604" y="4380"/>
                </a:lnTo>
                <a:lnTo>
                  <a:pt x="4314" y="4756"/>
                </a:lnTo>
                <a:lnTo>
                  <a:pt x="4984" y="5198"/>
                </a:lnTo>
                <a:lnTo>
                  <a:pt x="5600" y="5707"/>
                </a:lnTo>
                <a:lnTo>
                  <a:pt x="5895" y="5974"/>
                </a:lnTo>
                <a:lnTo>
                  <a:pt x="8708" y="3751"/>
                </a:lnTo>
                <a:lnTo>
                  <a:pt x="8292" y="3336"/>
                </a:lnTo>
                <a:lnTo>
                  <a:pt x="7395" y="2545"/>
                </a:lnTo>
                <a:lnTo>
                  <a:pt x="6417" y="1862"/>
                </a:lnTo>
                <a:lnTo>
                  <a:pt x="5372" y="1273"/>
                </a:lnTo>
                <a:lnTo>
                  <a:pt x="4260" y="777"/>
                </a:lnTo>
                <a:lnTo>
                  <a:pt x="3108" y="402"/>
                </a:lnTo>
                <a:lnTo>
                  <a:pt x="1889" y="148"/>
                </a:lnTo>
                <a:lnTo>
                  <a:pt x="644" y="14"/>
                </a:lnTo>
                <a:lnTo>
                  <a:pt x="1" y="0"/>
                </a:lnTo>
                <a:close/>
              </a:path>
            </a:pathLst>
          </a:custGeom>
          <a:solidFill>
            <a:srgbClr val="2657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flipH="1">
            <a:off x="7626859" y="3626966"/>
            <a:ext cx="1059941" cy="727813"/>
          </a:xfrm>
          <a:custGeom>
            <a:rect b="b" l="l" r="r" t="t"/>
            <a:pathLst>
              <a:path extrusionOk="0" h="5989" w="8722">
                <a:moveTo>
                  <a:pt x="5908" y="1"/>
                </a:moveTo>
                <a:lnTo>
                  <a:pt x="5613" y="282"/>
                </a:lnTo>
                <a:lnTo>
                  <a:pt x="4997" y="777"/>
                </a:lnTo>
                <a:lnTo>
                  <a:pt x="4327" y="1233"/>
                </a:lnTo>
                <a:lnTo>
                  <a:pt x="3617" y="1608"/>
                </a:lnTo>
                <a:lnTo>
                  <a:pt x="2867" y="1916"/>
                </a:lnTo>
                <a:lnTo>
                  <a:pt x="2090" y="2171"/>
                </a:lnTo>
                <a:lnTo>
                  <a:pt x="1273" y="2331"/>
                </a:lnTo>
                <a:lnTo>
                  <a:pt x="429" y="2412"/>
                </a:lnTo>
                <a:lnTo>
                  <a:pt x="1" y="2425"/>
                </a:lnTo>
                <a:lnTo>
                  <a:pt x="1" y="5988"/>
                </a:lnTo>
                <a:lnTo>
                  <a:pt x="644" y="5988"/>
                </a:lnTo>
                <a:lnTo>
                  <a:pt x="1903" y="5854"/>
                </a:lnTo>
                <a:lnTo>
                  <a:pt x="3108" y="5586"/>
                </a:lnTo>
                <a:lnTo>
                  <a:pt x="4274" y="5211"/>
                </a:lnTo>
                <a:lnTo>
                  <a:pt x="5386" y="4729"/>
                </a:lnTo>
                <a:lnTo>
                  <a:pt x="6430" y="4126"/>
                </a:lnTo>
                <a:lnTo>
                  <a:pt x="7408" y="3430"/>
                </a:lnTo>
                <a:lnTo>
                  <a:pt x="8306" y="2653"/>
                </a:lnTo>
                <a:lnTo>
                  <a:pt x="8721" y="2224"/>
                </a:lnTo>
                <a:lnTo>
                  <a:pt x="5908" y="1"/>
                </a:lnTo>
                <a:close/>
              </a:path>
            </a:pathLst>
          </a:custGeom>
          <a:solidFill>
            <a:srgbClr val="76B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 name="Google Shape;100;p16"/>
          <p:cNvGrpSpPr/>
          <p:nvPr/>
        </p:nvGrpSpPr>
        <p:grpSpPr>
          <a:xfrm>
            <a:off x="1450649" y="1007624"/>
            <a:ext cx="2728113" cy="726100"/>
            <a:chOff x="3665486" y="1301581"/>
            <a:chExt cx="1802400" cy="382500"/>
          </a:xfrm>
        </p:grpSpPr>
        <p:sp>
          <p:nvSpPr>
            <p:cNvPr id="101" name="Google Shape;101;p16"/>
            <p:cNvSpPr/>
            <p:nvPr/>
          </p:nvSpPr>
          <p:spPr>
            <a:xfrm>
              <a:off x="3665486" y="1301581"/>
              <a:ext cx="1802400" cy="382500"/>
            </a:xfrm>
            <a:prstGeom prst="roundRect">
              <a:avLst>
                <a:gd fmla="val 16667" name="adj"/>
              </a:avLst>
            </a:prstGeom>
            <a:solidFill>
              <a:srgbClr val="265768"/>
            </a:solidFill>
            <a:ln cap="flat" cmpd="sng" w="9525">
              <a:solidFill>
                <a:srgbClr val="2657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p>
          </p:txBody>
        </p:sp>
        <p:sp>
          <p:nvSpPr>
            <p:cNvPr id="102" name="Google Shape;102;p16"/>
            <p:cNvSpPr txBox="1"/>
            <p:nvPr/>
          </p:nvSpPr>
          <p:spPr>
            <a:xfrm>
              <a:off x="3688902" y="1346905"/>
              <a:ext cx="1575300" cy="28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600">
                  <a:solidFill>
                    <a:srgbClr val="FFFFFF"/>
                  </a:solidFill>
                  <a:latin typeface="Fira Sans Extra Condensed Medium"/>
                  <a:ea typeface="Fira Sans Extra Condensed Medium"/>
                  <a:cs typeface="Fira Sans Extra Condensed Medium"/>
                  <a:sym typeface="Fira Sans Extra Condensed Medium"/>
                </a:rPr>
                <a:t>Intro to MMX</a:t>
              </a:r>
              <a:endParaRPr sz="2600">
                <a:solidFill>
                  <a:srgbClr val="FFFFFF"/>
                </a:solidFill>
                <a:latin typeface="Fira Sans Extra Condensed Medium"/>
                <a:ea typeface="Fira Sans Extra Condensed Medium"/>
                <a:cs typeface="Fira Sans Extra Condensed Medium"/>
                <a:sym typeface="Fira Sans Extra Condensed Medium"/>
              </a:endParaRPr>
            </a:p>
          </p:txBody>
        </p:sp>
      </p:grpSp>
      <p:cxnSp>
        <p:nvCxnSpPr>
          <p:cNvPr id="103" name="Google Shape;103;p16"/>
          <p:cNvCxnSpPr>
            <a:stCxn id="101" idx="3"/>
            <a:endCxn id="94" idx="2"/>
          </p:cNvCxnSpPr>
          <p:nvPr/>
        </p:nvCxnSpPr>
        <p:spPr>
          <a:xfrm flipH="1" rot="10800000">
            <a:off x="4178762" y="1366474"/>
            <a:ext cx="2203500" cy="4200"/>
          </a:xfrm>
          <a:prstGeom prst="straightConnector1">
            <a:avLst/>
          </a:prstGeom>
          <a:noFill/>
          <a:ln cap="flat" cmpd="sng" w="19050">
            <a:solidFill>
              <a:srgbClr val="265768"/>
            </a:solidFill>
            <a:prstDash val="solid"/>
            <a:round/>
            <a:headEnd len="med" w="med" type="none"/>
            <a:tailEnd len="med" w="med" type="none"/>
          </a:ln>
        </p:spPr>
      </p:cxnSp>
      <p:cxnSp>
        <p:nvCxnSpPr>
          <p:cNvPr id="104" name="Google Shape;104;p16"/>
          <p:cNvCxnSpPr>
            <a:stCxn id="105" idx="3"/>
            <a:endCxn id="95" idx="2"/>
          </p:cNvCxnSpPr>
          <p:nvPr/>
        </p:nvCxnSpPr>
        <p:spPr>
          <a:xfrm>
            <a:off x="5468120" y="3383918"/>
            <a:ext cx="641400" cy="600"/>
          </a:xfrm>
          <a:prstGeom prst="straightConnector1">
            <a:avLst/>
          </a:prstGeom>
          <a:noFill/>
          <a:ln cap="flat" cmpd="sng" w="19050">
            <a:solidFill>
              <a:srgbClr val="00A68F"/>
            </a:solidFill>
            <a:prstDash val="solid"/>
            <a:round/>
            <a:headEnd len="med" w="med" type="none"/>
            <a:tailEnd len="med" w="med" type="none"/>
          </a:ln>
        </p:spPr>
      </p:cxnSp>
      <p:grpSp>
        <p:nvGrpSpPr>
          <p:cNvPr id="106" name="Google Shape;106;p16"/>
          <p:cNvGrpSpPr/>
          <p:nvPr/>
        </p:nvGrpSpPr>
        <p:grpSpPr>
          <a:xfrm>
            <a:off x="3625335" y="3166655"/>
            <a:ext cx="1842905" cy="434526"/>
            <a:chOff x="3625350" y="3215463"/>
            <a:chExt cx="1842721" cy="434700"/>
          </a:xfrm>
        </p:grpSpPr>
        <p:sp>
          <p:nvSpPr>
            <p:cNvPr id="105" name="Google Shape;105;p16"/>
            <p:cNvSpPr/>
            <p:nvPr/>
          </p:nvSpPr>
          <p:spPr>
            <a:xfrm>
              <a:off x="3625350" y="3215463"/>
              <a:ext cx="1842600" cy="434700"/>
            </a:xfrm>
            <a:prstGeom prst="roundRect">
              <a:avLst>
                <a:gd fmla="val 16667" name="adj"/>
              </a:avLst>
            </a:prstGeom>
            <a:solidFill>
              <a:srgbClr val="00A68F"/>
            </a:solidFill>
            <a:ln cap="flat" cmpd="sng" w="9525">
              <a:solidFill>
                <a:srgbClr val="00A6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txBox="1"/>
            <p:nvPr/>
          </p:nvSpPr>
          <p:spPr>
            <a:xfrm>
              <a:off x="3664771" y="3230340"/>
              <a:ext cx="1803300" cy="40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FFFFFF"/>
                  </a:solidFill>
                  <a:latin typeface="Fira Sans Extra Condensed Medium"/>
                  <a:ea typeface="Fira Sans Extra Condensed Medium"/>
                  <a:cs typeface="Fira Sans Extra Condensed Medium"/>
                  <a:sym typeface="Fira Sans Extra Condensed Medium"/>
                </a:rPr>
                <a:t>Data</a:t>
              </a:r>
              <a:r>
                <a:rPr lang="en" sz="2400">
                  <a:solidFill>
                    <a:srgbClr val="1F887E"/>
                  </a:solidFill>
                  <a:latin typeface="Montserrat"/>
                  <a:ea typeface="Montserrat"/>
                  <a:cs typeface="Montserrat"/>
                  <a:sym typeface="Montserrat"/>
                </a:rPr>
                <a:t> </a:t>
              </a:r>
              <a:r>
                <a:rPr lang="en" sz="1800">
                  <a:solidFill>
                    <a:srgbClr val="FFFFFF"/>
                  </a:solidFill>
                  <a:latin typeface="Fira Sans Extra Condensed Medium"/>
                  <a:ea typeface="Fira Sans Extra Condensed Medium"/>
                  <a:cs typeface="Fira Sans Extra Condensed Medium"/>
                  <a:sym typeface="Fira Sans Extra Condensed Medium"/>
                </a:rPr>
                <a:t>Exploration</a:t>
              </a:r>
              <a:endParaRPr sz="18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08" name="Google Shape;108;p16"/>
          <p:cNvGrpSpPr/>
          <p:nvPr/>
        </p:nvGrpSpPr>
        <p:grpSpPr>
          <a:xfrm>
            <a:off x="6331503" y="3238326"/>
            <a:ext cx="326533" cy="324080"/>
            <a:chOff x="-63250675" y="3744075"/>
            <a:chExt cx="320350" cy="318100"/>
          </a:xfrm>
        </p:grpSpPr>
        <p:sp>
          <p:nvSpPr>
            <p:cNvPr id="109" name="Google Shape;109;p16"/>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 name="Google Shape;112;p16"/>
          <p:cNvGrpSpPr/>
          <p:nvPr/>
        </p:nvGrpSpPr>
        <p:grpSpPr>
          <a:xfrm>
            <a:off x="6691900" y="1180395"/>
            <a:ext cx="408126" cy="372099"/>
            <a:chOff x="-62511900" y="4129100"/>
            <a:chExt cx="304050" cy="282000"/>
          </a:xfrm>
        </p:grpSpPr>
        <p:sp>
          <p:nvSpPr>
            <p:cNvPr id="113" name="Google Shape;113;p16"/>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16"/>
          <p:cNvSpPr/>
          <p:nvPr/>
        </p:nvSpPr>
        <p:spPr>
          <a:xfrm>
            <a:off x="6923321" y="4455580"/>
            <a:ext cx="189444" cy="41864"/>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6"/>
          <p:cNvGrpSpPr/>
          <p:nvPr/>
        </p:nvGrpSpPr>
        <p:grpSpPr>
          <a:xfrm>
            <a:off x="3625175" y="3791790"/>
            <a:ext cx="3829852" cy="705439"/>
            <a:chOff x="3625349" y="3947225"/>
            <a:chExt cx="3781076" cy="777600"/>
          </a:xfrm>
        </p:grpSpPr>
        <p:grpSp>
          <p:nvGrpSpPr>
            <p:cNvPr id="120" name="Google Shape;120;p16"/>
            <p:cNvGrpSpPr/>
            <p:nvPr/>
          </p:nvGrpSpPr>
          <p:grpSpPr>
            <a:xfrm>
              <a:off x="3625349" y="3947225"/>
              <a:ext cx="3781076" cy="777600"/>
              <a:chOff x="3625349" y="3947225"/>
              <a:chExt cx="3781076" cy="777600"/>
            </a:xfrm>
          </p:grpSpPr>
          <p:sp>
            <p:nvSpPr>
              <p:cNvPr id="121" name="Google Shape;121;p16"/>
              <p:cNvSpPr/>
              <p:nvPr/>
            </p:nvSpPr>
            <p:spPr>
              <a:xfrm>
                <a:off x="6628825" y="3947225"/>
                <a:ext cx="777600" cy="777600"/>
              </a:xfrm>
              <a:prstGeom prst="ellipse">
                <a:avLst/>
              </a:prstGeom>
              <a:solidFill>
                <a:srgbClr val="76B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
              <p:cNvSpPr/>
              <p:nvPr/>
            </p:nvSpPr>
            <p:spPr>
              <a:xfrm>
                <a:off x="3625349" y="4118671"/>
                <a:ext cx="1819200" cy="434700"/>
              </a:xfrm>
              <a:prstGeom prst="roundRect">
                <a:avLst>
                  <a:gd fmla="val 16667" name="adj"/>
                </a:avLst>
              </a:prstGeom>
              <a:solidFill>
                <a:srgbClr val="76B7A6"/>
              </a:solidFill>
              <a:ln cap="flat" cmpd="sng" w="9525">
                <a:solidFill>
                  <a:srgbClr val="76B7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Fira Sans Extra Condensed Medium"/>
                    <a:ea typeface="Fira Sans Extra Condensed Medium"/>
                    <a:cs typeface="Fira Sans Extra Condensed Medium"/>
                    <a:sym typeface="Fira Sans Extra Condensed Medium"/>
                  </a:rPr>
                  <a:t>Model Output</a:t>
                </a:r>
                <a:r>
                  <a:rPr lang="en" sz="2400">
                    <a:solidFill>
                      <a:srgbClr val="1F887E"/>
                    </a:solidFill>
                    <a:latin typeface="Montserrat"/>
                    <a:ea typeface="Montserrat"/>
                    <a:cs typeface="Montserrat"/>
                    <a:sym typeface="Montserrat"/>
                  </a:rPr>
                  <a:t> </a:t>
                </a:r>
                <a:endParaRPr/>
              </a:p>
            </p:txBody>
          </p:sp>
          <p:cxnSp>
            <p:nvCxnSpPr>
              <p:cNvPr id="123" name="Google Shape;123;p16"/>
              <p:cNvCxnSpPr>
                <a:stCxn id="122" idx="3"/>
                <a:endCxn id="121" idx="2"/>
              </p:cNvCxnSpPr>
              <p:nvPr/>
            </p:nvCxnSpPr>
            <p:spPr>
              <a:xfrm>
                <a:off x="5444549" y="4336021"/>
                <a:ext cx="1184400" cy="0"/>
              </a:xfrm>
              <a:prstGeom prst="straightConnector1">
                <a:avLst/>
              </a:prstGeom>
              <a:noFill/>
              <a:ln cap="flat" cmpd="sng" w="19050">
                <a:solidFill>
                  <a:srgbClr val="76B7A6"/>
                </a:solidFill>
                <a:prstDash val="solid"/>
                <a:round/>
                <a:headEnd len="med" w="med" type="none"/>
                <a:tailEnd len="med" w="med" type="none"/>
              </a:ln>
            </p:spPr>
          </p:cxnSp>
        </p:grpSp>
        <p:sp>
          <p:nvSpPr>
            <p:cNvPr id="124" name="Google Shape;124;p16"/>
            <p:cNvSpPr/>
            <p:nvPr/>
          </p:nvSpPr>
          <p:spPr>
            <a:xfrm>
              <a:off x="6859086" y="4174612"/>
              <a:ext cx="317099" cy="259310"/>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16"/>
          <p:cNvGrpSpPr/>
          <p:nvPr/>
        </p:nvGrpSpPr>
        <p:grpSpPr>
          <a:xfrm>
            <a:off x="8142155" y="2626708"/>
            <a:ext cx="544637" cy="541684"/>
            <a:chOff x="-5971525" y="3273750"/>
            <a:chExt cx="292250" cy="290650"/>
          </a:xfrm>
        </p:grpSpPr>
        <p:sp>
          <p:nvSpPr>
            <p:cNvPr id="126" name="Google Shape;126;p16"/>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16"/>
          <p:cNvSpPr/>
          <p:nvPr/>
        </p:nvSpPr>
        <p:spPr>
          <a:xfrm>
            <a:off x="6073025" y="2043925"/>
            <a:ext cx="777600" cy="777600"/>
          </a:xfrm>
          <a:prstGeom prst="ellipse">
            <a:avLst/>
          </a:prstGeom>
          <a:solidFill>
            <a:srgbClr val="517B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6"/>
          <p:cNvGrpSpPr/>
          <p:nvPr/>
        </p:nvGrpSpPr>
        <p:grpSpPr>
          <a:xfrm>
            <a:off x="3625350" y="2215375"/>
            <a:ext cx="1842600" cy="434700"/>
            <a:chOff x="3625350" y="2274975"/>
            <a:chExt cx="1842600" cy="434700"/>
          </a:xfrm>
        </p:grpSpPr>
        <p:sp>
          <p:nvSpPr>
            <p:cNvPr id="130" name="Google Shape;130;p16"/>
            <p:cNvSpPr/>
            <p:nvPr/>
          </p:nvSpPr>
          <p:spPr>
            <a:xfrm>
              <a:off x="3625350" y="2274975"/>
              <a:ext cx="1842600" cy="434700"/>
            </a:xfrm>
            <a:prstGeom prst="roundRect">
              <a:avLst>
                <a:gd fmla="val 16667" name="adj"/>
              </a:avLst>
            </a:prstGeom>
            <a:solidFill>
              <a:srgbClr val="517B96"/>
            </a:solidFill>
            <a:ln cap="flat" cmpd="sng" w="9525">
              <a:solidFill>
                <a:srgbClr val="517B9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txBox="1"/>
            <p:nvPr/>
          </p:nvSpPr>
          <p:spPr>
            <a:xfrm>
              <a:off x="3627775" y="2329975"/>
              <a:ext cx="1575300" cy="28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FFFFFF"/>
                  </a:solidFill>
                  <a:latin typeface="Fira Sans Extra Condensed Medium"/>
                  <a:ea typeface="Fira Sans Extra Condensed Medium"/>
                  <a:cs typeface="Fira Sans Extra Condensed Medium"/>
                  <a:sym typeface="Fira Sans Extra Condensed Medium"/>
                </a:rPr>
                <a:t>Process Flow</a:t>
              </a:r>
              <a:endParaRPr sz="18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32" name="Google Shape;132;p16"/>
          <p:cNvGrpSpPr/>
          <p:nvPr/>
        </p:nvGrpSpPr>
        <p:grpSpPr>
          <a:xfrm>
            <a:off x="6302881" y="2288428"/>
            <a:ext cx="317888" cy="323520"/>
            <a:chOff x="-65144125" y="4094450"/>
            <a:chExt cx="311900" cy="317425"/>
          </a:xfrm>
        </p:grpSpPr>
        <p:sp>
          <p:nvSpPr>
            <p:cNvPr id="133" name="Google Shape;133;p16"/>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6"/>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6"/>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6" name="Google Shape;136;p16"/>
          <p:cNvCxnSpPr/>
          <p:nvPr/>
        </p:nvCxnSpPr>
        <p:spPr>
          <a:xfrm>
            <a:off x="5467950" y="2432725"/>
            <a:ext cx="605100" cy="0"/>
          </a:xfrm>
          <a:prstGeom prst="straightConnector1">
            <a:avLst/>
          </a:prstGeom>
          <a:noFill/>
          <a:ln cap="flat" cmpd="sng" w="19050">
            <a:solidFill>
              <a:srgbClr val="517B96"/>
            </a:solidFill>
            <a:prstDash val="solid"/>
            <a:round/>
            <a:headEnd len="med" w="med" type="none"/>
            <a:tailEnd len="med" w="med" type="none"/>
          </a:ln>
        </p:spPr>
      </p:cxnSp>
    </p:spTree>
  </p:cSld>
  <p:clrMapOvr>
    <a:masterClrMapping/>
  </p:clrMapOvr>
  <mc:AlternateContent>
    <mc:Choice Requires="p14">
      <p:transition spd="slow" p14:dur="1300">
        <p:fade thruBlk="1"/>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46" name="Shape 946"/>
        <p:cNvGrpSpPr/>
        <p:nvPr/>
      </p:nvGrpSpPr>
      <p:grpSpPr>
        <a:xfrm>
          <a:off x="0" y="0"/>
          <a:ext cx="0" cy="0"/>
          <a:chOff x="0" y="0"/>
          <a:chExt cx="0" cy="0"/>
        </a:xfrm>
      </p:grpSpPr>
      <p:pic>
        <p:nvPicPr>
          <p:cNvPr id="947" name="Google Shape;947;p43"/>
          <p:cNvPicPr preferRelativeResize="0"/>
          <p:nvPr/>
        </p:nvPicPr>
        <p:blipFill rotWithShape="1">
          <a:blip r:embed="rId3">
            <a:alphaModFix/>
          </a:blip>
          <a:srcRect b="0" l="0" r="0" t="0"/>
          <a:stretch/>
        </p:blipFill>
        <p:spPr>
          <a:xfrm>
            <a:off x="8076677" y="-5374"/>
            <a:ext cx="1055350" cy="790515"/>
          </a:xfrm>
          <a:prstGeom prst="rect">
            <a:avLst/>
          </a:prstGeom>
          <a:noFill/>
          <a:ln>
            <a:noFill/>
          </a:ln>
        </p:spPr>
      </p:pic>
      <p:pic>
        <p:nvPicPr>
          <p:cNvPr id="948" name="Google Shape;948;p43"/>
          <p:cNvPicPr preferRelativeResize="0"/>
          <p:nvPr/>
        </p:nvPicPr>
        <p:blipFill rotWithShape="1">
          <a:blip r:embed="rId3">
            <a:alphaModFix/>
          </a:blip>
          <a:srcRect b="0" l="0" r="0" t="0"/>
          <a:stretch/>
        </p:blipFill>
        <p:spPr>
          <a:xfrm rot="10800000">
            <a:off x="-9943" y="4149729"/>
            <a:ext cx="1343975" cy="1006700"/>
          </a:xfrm>
          <a:prstGeom prst="rect">
            <a:avLst/>
          </a:prstGeom>
          <a:noFill/>
          <a:ln>
            <a:noFill/>
          </a:ln>
        </p:spPr>
      </p:pic>
      <p:pic>
        <p:nvPicPr>
          <p:cNvPr id="949" name="Google Shape;949;p43"/>
          <p:cNvPicPr preferRelativeResize="0"/>
          <p:nvPr/>
        </p:nvPicPr>
        <p:blipFill rotWithShape="1">
          <a:blip r:embed="rId4">
            <a:alphaModFix/>
          </a:blip>
          <a:srcRect b="0" l="0" r="0" t="0"/>
          <a:stretch/>
        </p:blipFill>
        <p:spPr>
          <a:xfrm>
            <a:off x="7720672" y="214628"/>
            <a:ext cx="1283517" cy="216123"/>
          </a:xfrm>
          <a:prstGeom prst="rect">
            <a:avLst/>
          </a:prstGeom>
          <a:noFill/>
          <a:ln>
            <a:noFill/>
          </a:ln>
        </p:spPr>
      </p:pic>
      <p:sp>
        <p:nvSpPr>
          <p:cNvPr id="950" name="Google Shape;950;p43"/>
          <p:cNvSpPr/>
          <p:nvPr/>
        </p:nvSpPr>
        <p:spPr>
          <a:xfrm>
            <a:off x="0" y="4882823"/>
            <a:ext cx="9144000" cy="16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Arial"/>
                <a:ea typeface="Arial"/>
                <a:cs typeface="Arial"/>
                <a:sym typeface="Arial"/>
              </a:rPr>
              <a:t>Disclaimer: The information transmitted by this presentation is intended for the person or entity to which it is addressed. This presentation may contain confidential information. Please note that any use or circulation of this presentation is not permitted.</a:t>
            </a:r>
            <a:endParaRPr b="0" i="0" sz="1100" u="none" cap="none" strike="noStrike">
              <a:solidFill>
                <a:srgbClr val="000000"/>
              </a:solidFill>
              <a:latin typeface="Arial"/>
              <a:ea typeface="Arial"/>
              <a:cs typeface="Arial"/>
              <a:sym typeface="Arial"/>
            </a:endParaRPr>
          </a:p>
        </p:txBody>
      </p:sp>
      <p:sp>
        <p:nvSpPr>
          <p:cNvPr id="951" name="Google Shape;951;p43"/>
          <p:cNvSpPr/>
          <p:nvPr/>
        </p:nvSpPr>
        <p:spPr>
          <a:xfrm>
            <a:off x="139774" y="170800"/>
            <a:ext cx="7581000" cy="435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700"/>
              <a:buFont typeface="Arial"/>
              <a:buNone/>
            </a:pPr>
            <a:r>
              <a:rPr lang="en" sz="2400">
                <a:solidFill>
                  <a:srgbClr val="1F887E"/>
                </a:solidFill>
                <a:latin typeface="Montserrat"/>
                <a:ea typeface="Montserrat"/>
                <a:cs typeface="Montserrat"/>
                <a:sym typeface="Montserrat"/>
              </a:rPr>
              <a:t>Channelwise Sales Contribution</a:t>
            </a:r>
            <a:endParaRPr sz="2400">
              <a:solidFill>
                <a:srgbClr val="1F887E"/>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700"/>
              <a:buFont typeface="Arial"/>
              <a:buNone/>
            </a:pPr>
            <a:r>
              <a:t/>
            </a:r>
            <a:endParaRPr sz="2400">
              <a:solidFill>
                <a:srgbClr val="1F887E"/>
              </a:solidFill>
              <a:latin typeface="Montserrat"/>
              <a:ea typeface="Montserrat"/>
              <a:cs typeface="Montserrat"/>
              <a:sym typeface="Montserrat"/>
            </a:endParaRPr>
          </a:p>
        </p:txBody>
      </p:sp>
      <p:sp>
        <p:nvSpPr>
          <p:cNvPr id="952" name="Google Shape;952;p43"/>
          <p:cNvSpPr/>
          <p:nvPr/>
        </p:nvSpPr>
        <p:spPr>
          <a:xfrm>
            <a:off x="347633" y="0"/>
            <a:ext cx="986400" cy="93300"/>
          </a:xfrm>
          <a:prstGeom prst="rect">
            <a:avLst/>
          </a:prstGeom>
          <a:solidFill>
            <a:srgbClr val="249C9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2060"/>
              </a:solidFill>
              <a:latin typeface="Calibri"/>
              <a:ea typeface="Calibri"/>
              <a:cs typeface="Calibri"/>
              <a:sym typeface="Calibri"/>
            </a:endParaRPr>
          </a:p>
        </p:txBody>
      </p:sp>
      <p:sp>
        <p:nvSpPr>
          <p:cNvPr id="953" name="Google Shape;953;p43"/>
          <p:cNvSpPr txBox="1"/>
          <p:nvPr/>
        </p:nvSpPr>
        <p:spPr>
          <a:xfrm>
            <a:off x="5957525" y="1775650"/>
            <a:ext cx="291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954" name="Google Shape;954;p43"/>
          <p:cNvSpPr txBox="1"/>
          <p:nvPr/>
        </p:nvSpPr>
        <p:spPr>
          <a:xfrm>
            <a:off x="268500" y="624000"/>
            <a:ext cx="848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955" name="Google Shape;955;p43" title="Chart"/>
          <p:cNvPicPr preferRelativeResize="0"/>
          <p:nvPr/>
        </p:nvPicPr>
        <p:blipFill>
          <a:blip r:embed="rId5">
            <a:alphaModFix/>
          </a:blip>
          <a:stretch>
            <a:fillRect/>
          </a:stretch>
        </p:blipFill>
        <p:spPr>
          <a:xfrm>
            <a:off x="4496811" y="1255877"/>
            <a:ext cx="4531224" cy="2801801"/>
          </a:xfrm>
          <a:prstGeom prst="rect">
            <a:avLst/>
          </a:prstGeom>
          <a:noFill/>
          <a:ln>
            <a:noFill/>
          </a:ln>
        </p:spPr>
      </p:pic>
      <p:pic>
        <p:nvPicPr>
          <p:cNvPr id="956" name="Google Shape;956;p43" title="Chart"/>
          <p:cNvPicPr preferRelativeResize="0"/>
          <p:nvPr/>
        </p:nvPicPr>
        <p:blipFill>
          <a:blip r:embed="rId6">
            <a:alphaModFix/>
          </a:blip>
          <a:stretch>
            <a:fillRect/>
          </a:stretch>
        </p:blipFill>
        <p:spPr>
          <a:xfrm>
            <a:off x="200350" y="964554"/>
            <a:ext cx="4572000" cy="2827020"/>
          </a:xfrm>
          <a:prstGeom prst="rect">
            <a:avLst/>
          </a:prstGeom>
          <a:noFill/>
          <a:ln cap="flat" cmpd="sng" w="9525">
            <a:solidFill>
              <a:schemeClr val="dk2"/>
            </a:solidFill>
            <a:prstDash val="solid"/>
            <a:round/>
            <a:headEnd len="sm" w="sm" type="none"/>
            <a:tailEnd len="sm" w="sm" type="none"/>
          </a:ln>
        </p:spPr>
      </p:pic>
      <p:sp>
        <p:nvSpPr>
          <p:cNvPr id="957" name="Google Shape;957;p43"/>
          <p:cNvSpPr txBox="1"/>
          <p:nvPr/>
        </p:nvSpPr>
        <p:spPr>
          <a:xfrm>
            <a:off x="4211950" y="512700"/>
            <a:ext cx="4146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The individual contribution of the marketing channels.</a:t>
            </a:r>
            <a:endParaRPr sz="1000">
              <a:latin typeface="Open Sans"/>
              <a:ea typeface="Open Sans"/>
              <a:cs typeface="Open Sans"/>
              <a:sym typeface="Open Sans"/>
            </a:endParaRPr>
          </a:p>
        </p:txBody>
      </p:sp>
    </p:spTree>
  </p:cSld>
  <p:clrMapOvr>
    <a:masterClrMapping/>
  </p:clrMapOvr>
  <mc:AlternateContent>
    <mc:Choice Requires="p14">
      <p:transition spd="slow" p14:dur="1300">
        <p:fade thruBlk="1"/>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bg>
      <p:bgPr>
        <a:solidFill>
          <a:srgbClr val="FFFFFF"/>
        </a:solidFill>
      </p:bgPr>
    </p:bg>
    <p:spTree>
      <p:nvGrpSpPr>
        <p:cNvPr id="962" name="Shape 962"/>
        <p:cNvGrpSpPr/>
        <p:nvPr/>
      </p:nvGrpSpPr>
      <p:grpSpPr>
        <a:xfrm>
          <a:off x="0" y="0"/>
          <a:ext cx="0" cy="0"/>
          <a:chOff x="0" y="0"/>
          <a:chExt cx="0" cy="0"/>
        </a:xfrm>
      </p:grpSpPr>
      <p:pic>
        <p:nvPicPr>
          <p:cNvPr id="963" name="Google Shape;963;p44"/>
          <p:cNvPicPr preferRelativeResize="0"/>
          <p:nvPr/>
        </p:nvPicPr>
        <p:blipFill rotWithShape="1">
          <a:blip r:embed="rId3">
            <a:alphaModFix/>
          </a:blip>
          <a:srcRect b="0" l="0" r="0" t="0"/>
          <a:stretch/>
        </p:blipFill>
        <p:spPr>
          <a:xfrm>
            <a:off x="8113350" y="-5375"/>
            <a:ext cx="1055350" cy="790515"/>
          </a:xfrm>
          <a:prstGeom prst="rect">
            <a:avLst/>
          </a:prstGeom>
          <a:noFill/>
          <a:ln>
            <a:noFill/>
          </a:ln>
        </p:spPr>
      </p:pic>
      <p:sp>
        <p:nvSpPr>
          <p:cNvPr id="964" name="Google Shape;964;p44"/>
          <p:cNvSpPr txBox="1"/>
          <p:nvPr/>
        </p:nvSpPr>
        <p:spPr>
          <a:xfrm>
            <a:off x="4824256" y="4911805"/>
            <a:ext cx="6573600" cy="253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888888"/>
                </a:solidFill>
                <a:latin typeface="Arial"/>
                <a:ea typeface="Arial"/>
                <a:cs typeface="Arial"/>
                <a:sym typeface="Arial"/>
              </a:rPr>
              <a:t>Material is copyright of Grazitti Interactive and cannot be shared without prior permission</a:t>
            </a:r>
            <a:endParaRPr b="0" i="0" sz="800" u="none" cap="none" strike="noStrike">
              <a:solidFill>
                <a:srgbClr val="888888"/>
              </a:solidFill>
              <a:latin typeface="Arial"/>
              <a:ea typeface="Arial"/>
              <a:cs typeface="Arial"/>
              <a:sym typeface="Arial"/>
            </a:endParaRPr>
          </a:p>
        </p:txBody>
      </p:sp>
      <p:pic>
        <p:nvPicPr>
          <p:cNvPr id="965" name="Google Shape;965;p44"/>
          <p:cNvPicPr preferRelativeResize="0"/>
          <p:nvPr/>
        </p:nvPicPr>
        <p:blipFill rotWithShape="1">
          <a:blip r:embed="rId4">
            <a:alphaModFix/>
          </a:blip>
          <a:srcRect b="0" l="0" r="0" t="0"/>
          <a:stretch/>
        </p:blipFill>
        <p:spPr>
          <a:xfrm>
            <a:off x="7488899" y="182275"/>
            <a:ext cx="1388356" cy="223931"/>
          </a:xfrm>
          <a:prstGeom prst="rect">
            <a:avLst/>
          </a:prstGeom>
          <a:noFill/>
          <a:ln>
            <a:noFill/>
          </a:ln>
        </p:spPr>
      </p:pic>
      <p:sp>
        <p:nvSpPr>
          <p:cNvPr id="966" name="Google Shape;966;p44"/>
          <p:cNvSpPr/>
          <p:nvPr/>
        </p:nvSpPr>
        <p:spPr>
          <a:xfrm flipH="1" rot="9133788">
            <a:off x="2652984" y="2214871"/>
            <a:ext cx="3706163" cy="1218996"/>
          </a:xfrm>
          <a:prstGeom prst="roundRect">
            <a:avLst>
              <a:gd fmla="val 50000" name="adj"/>
            </a:avLst>
          </a:prstGeom>
          <a:gradFill>
            <a:gsLst>
              <a:gs pos="0">
                <a:srgbClr val="86CEAB"/>
              </a:gs>
              <a:gs pos="100000">
                <a:srgbClr val="448E6A"/>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967" name="Google Shape;967;p44"/>
          <p:cNvSpPr/>
          <p:nvPr/>
        </p:nvSpPr>
        <p:spPr>
          <a:xfrm rot="1666212">
            <a:off x="4889517" y="2214730"/>
            <a:ext cx="3706163" cy="1218996"/>
          </a:xfrm>
          <a:prstGeom prst="roundRect">
            <a:avLst>
              <a:gd fmla="val 50000" name="adj"/>
            </a:avLst>
          </a:prstGeom>
          <a:gradFill>
            <a:gsLst>
              <a:gs pos="0">
                <a:srgbClr val="86CEAB"/>
              </a:gs>
              <a:gs pos="100000">
                <a:srgbClr val="448E6A"/>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968" name="Google Shape;968;p44"/>
          <p:cNvSpPr/>
          <p:nvPr/>
        </p:nvSpPr>
        <p:spPr>
          <a:xfrm rot="1666212">
            <a:off x="456625" y="2214730"/>
            <a:ext cx="3706163" cy="1218996"/>
          </a:xfrm>
          <a:prstGeom prst="roundRect">
            <a:avLst>
              <a:gd fmla="val 50000" name="adj"/>
            </a:avLst>
          </a:prstGeom>
          <a:gradFill>
            <a:gsLst>
              <a:gs pos="0">
                <a:srgbClr val="86CEAB"/>
              </a:gs>
              <a:gs pos="100000">
                <a:srgbClr val="448E6A"/>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969" name="Google Shape;969;p44"/>
          <p:cNvSpPr/>
          <p:nvPr/>
        </p:nvSpPr>
        <p:spPr>
          <a:xfrm>
            <a:off x="6987566" y="2584332"/>
            <a:ext cx="1649700" cy="1614900"/>
          </a:xfrm>
          <a:prstGeom prst="ellipse">
            <a:avLst/>
          </a:pr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100">
              <a:solidFill>
                <a:srgbClr val="FFFFFF"/>
              </a:solidFill>
              <a:latin typeface="Georgia"/>
              <a:ea typeface="Georgia"/>
              <a:cs typeface="Georgia"/>
              <a:sym typeface="Georgia"/>
            </a:endParaRPr>
          </a:p>
        </p:txBody>
      </p:sp>
      <p:sp>
        <p:nvSpPr>
          <p:cNvPr id="970" name="Google Shape;970;p44"/>
          <p:cNvSpPr/>
          <p:nvPr/>
        </p:nvSpPr>
        <p:spPr>
          <a:xfrm>
            <a:off x="4789454" y="1426679"/>
            <a:ext cx="1649700" cy="1614900"/>
          </a:xfrm>
          <a:prstGeom prst="ellipse">
            <a:avLst/>
          </a:pr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100">
              <a:solidFill>
                <a:srgbClr val="FFFFFF"/>
              </a:solidFill>
              <a:latin typeface="Georgia"/>
              <a:ea typeface="Georgia"/>
              <a:cs typeface="Georgia"/>
              <a:sym typeface="Georgia"/>
            </a:endParaRPr>
          </a:p>
        </p:txBody>
      </p:sp>
      <p:sp>
        <p:nvSpPr>
          <p:cNvPr id="971" name="Google Shape;971;p44"/>
          <p:cNvSpPr/>
          <p:nvPr/>
        </p:nvSpPr>
        <p:spPr>
          <a:xfrm>
            <a:off x="2591343" y="2584332"/>
            <a:ext cx="1649700" cy="1614900"/>
          </a:xfrm>
          <a:prstGeom prst="ellipse">
            <a:avLst/>
          </a:pr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100">
              <a:solidFill>
                <a:srgbClr val="FFFFFF"/>
              </a:solidFill>
              <a:latin typeface="Georgia"/>
              <a:ea typeface="Georgia"/>
              <a:cs typeface="Georgia"/>
              <a:sym typeface="Georgia"/>
            </a:endParaRPr>
          </a:p>
        </p:txBody>
      </p:sp>
      <p:sp>
        <p:nvSpPr>
          <p:cNvPr id="972" name="Google Shape;972;p44"/>
          <p:cNvSpPr/>
          <p:nvPr/>
        </p:nvSpPr>
        <p:spPr>
          <a:xfrm>
            <a:off x="393231" y="1426679"/>
            <a:ext cx="1649700" cy="1614900"/>
          </a:xfrm>
          <a:prstGeom prst="ellipse">
            <a:avLst/>
          </a:pr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100">
              <a:solidFill>
                <a:srgbClr val="FFFFFF"/>
              </a:solidFill>
              <a:latin typeface="Georgia"/>
              <a:ea typeface="Georgia"/>
              <a:cs typeface="Georgia"/>
              <a:sym typeface="Georgia"/>
            </a:endParaRPr>
          </a:p>
        </p:txBody>
      </p:sp>
      <p:sp>
        <p:nvSpPr>
          <p:cNvPr id="973" name="Google Shape;973;p44"/>
          <p:cNvSpPr/>
          <p:nvPr/>
        </p:nvSpPr>
        <p:spPr>
          <a:xfrm>
            <a:off x="7192705" y="2785124"/>
            <a:ext cx="1239600" cy="1213200"/>
          </a:xfrm>
          <a:prstGeom prst="ellipse">
            <a:avLst/>
          </a:prstGeom>
          <a:gradFill>
            <a:gsLst>
              <a:gs pos="0">
                <a:srgbClr val="7D72B6"/>
              </a:gs>
              <a:gs pos="100000">
                <a:srgbClr val="5D509C"/>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100">
              <a:solidFill>
                <a:srgbClr val="FFFFFF"/>
              </a:solidFill>
              <a:latin typeface="Georgia"/>
              <a:ea typeface="Georgia"/>
              <a:cs typeface="Georgia"/>
              <a:sym typeface="Georgia"/>
            </a:endParaRPr>
          </a:p>
        </p:txBody>
      </p:sp>
      <p:sp>
        <p:nvSpPr>
          <p:cNvPr id="974" name="Google Shape;974;p44"/>
          <p:cNvSpPr/>
          <p:nvPr/>
        </p:nvSpPr>
        <p:spPr>
          <a:xfrm>
            <a:off x="4994594" y="1627470"/>
            <a:ext cx="1239600" cy="1213200"/>
          </a:xfrm>
          <a:prstGeom prst="ellipse">
            <a:avLst/>
          </a:prstGeom>
          <a:gradFill>
            <a:gsLst>
              <a:gs pos="0">
                <a:srgbClr val="24C3FA"/>
              </a:gs>
              <a:gs pos="100000">
                <a:srgbClr val="048ABB"/>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100">
              <a:solidFill>
                <a:srgbClr val="FFFFFF"/>
              </a:solidFill>
              <a:latin typeface="Georgia"/>
              <a:ea typeface="Georgia"/>
              <a:cs typeface="Georgia"/>
              <a:sym typeface="Georgia"/>
            </a:endParaRPr>
          </a:p>
        </p:txBody>
      </p:sp>
      <p:sp>
        <p:nvSpPr>
          <p:cNvPr id="975" name="Google Shape;975;p44"/>
          <p:cNvSpPr/>
          <p:nvPr/>
        </p:nvSpPr>
        <p:spPr>
          <a:xfrm>
            <a:off x="2796483" y="2785124"/>
            <a:ext cx="1239600" cy="1213200"/>
          </a:xfrm>
          <a:prstGeom prst="ellipse">
            <a:avLst/>
          </a:prstGeom>
          <a:gradFill>
            <a:gsLst>
              <a:gs pos="0">
                <a:srgbClr val="1C90F0"/>
              </a:gs>
              <a:gs pos="86000">
                <a:srgbClr val="0D6FC2"/>
              </a:gs>
              <a:gs pos="100000">
                <a:srgbClr val="0D6FC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100">
              <a:solidFill>
                <a:srgbClr val="FFFFFF"/>
              </a:solidFill>
              <a:latin typeface="Georgia"/>
              <a:ea typeface="Georgia"/>
              <a:cs typeface="Georgia"/>
              <a:sym typeface="Georgia"/>
            </a:endParaRPr>
          </a:p>
        </p:txBody>
      </p:sp>
      <p:sp>
        <p:nvSpPr>
          <p:cNvPr id="976" name="Google Shape;976;p44"/>
          <p:cNvSpPr/>
          <p:nvPr/>
        </p:nvSpPr>
        <p:spPr>
          <a:xfrm>
            <a:off x="598371" y="1627470"/>
            <a:ext cx="1239600" cy="1213200"/>
          </a:xfrm>
          <a:prstGeom prst="ellipse">
            <a:avLst/>
          </a:prstGeom>
          <a:gradFill>
            <a:gsLst>
              <a:gs pos="0">
                <a:srgbClr val="C274B1"/>
              </a:gs>
              <a:gs pos="86000">
                <a:srgbClr val="99438A"/>
              </a:gs>
              <a:gs pos="100000">
                <a:srgbClr val="99438A"/>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100">
              <a:solidFill>
                <a:srgbClr val="FFFFFF"/>
              </a:solidFill>
              <a:latin typeface="Georgia"/>
              <a:ea typeface="Georgia"/>
              <a:cs typeface="Georgia"/>
              <a:sym typeface="Georgia"/>
            </a:endParaRPr>
          </a:p>
        </p:txBody>
      </p:sp>
      <p:cxnSp>
        <p:nvCxnSpPr>
          <p:cNvPr id="977" name="Google Shape;977;p44"/>
          <p:cNvCxnSpPr/>
          <p:nvPr/>
        </p:nvCxnSpPr>
        <p:spPr>
          <a:xfrm>
            <a:off x="1880843" y="2669894"/>
            <a:ext cx="684900" cy="365400"/>
          </a:xfrm>
          <a:prstGeom prst="straightConnector1">
            <a:avLst/>
          </a:prstGeom>
          <a:noFill/>
          <a:ln cap="flat" cmpd="sng" w="38100">
            <a:solidFill>
              <a:srgbClr val="FFFFFF"/>
            </a:solidFill>
            <a:prstDash val="lgDash"/>
            <a:miter lim="800000"/>
            <a:headEnd len="sm" w="sm" type="none"/>
            <a:tailEnd len="lg" w="lg" type="triangle"/>
          </a:ln>
        </p:spPr>
      </p:cxnSp>
      <p:cxnSp>
        <p:nvCxnSpPr>
          <p:cNvPr id="978" name="Google Shape;978;p44"/>
          <p:cNvCxnSpPr/>
          <p:nvPr/>
        </p:nvCxnSpPr>
        <p:spPr>
          <a:xfrm flipH="1" rot="10800000">
            <a:off x="4136963" y="2669869"/>
            <a:ext cx="672300" cy="365400"/>
          </a:xfrm>
          <a:prstGeom prst="straightConnector1">
            <a:avLst/>
          </a:prstGeom>
          <a:noFill/>
          <a:ln cap="flat" cmpd="sng" w="38100">
            <a:solidFill>
              <a:srgbClr val="FFFFFF"/>
            </a:solidFill>
            <a:prstDash val="lgDash"/>
            <a:miter lim="800000"/>
            <a:headEnd len="sm" w="sm" type="none"/>
            <a:tailEnd len="lg" w="lg" type="triangle"/>
          </a:ln>
        </p:spPr>
      </p:cxnSp>
      <p:cxnSp>
        <p:nvCxnSpPr>
          <p:cNvPr id="979" name="Google Shape;979;p44"/>
          <p:cNvCxnSpPr/>
          <p:nvPr/>
        </p:nvCxnSpPr>
        <p:spPr>
          <a:xfrm>
            <a:off x="6294720" y="2669894"/>
            <a:ext cx="684900" cy="365400"/>
          </a:xfrm>
          <a:prstGeom prst="straightConnector1">
            <a:avLst/>
          </a:prstGeom>
          <a:noFill/>
          <a:ln cap="flat" cmpd="sng" w="38100">
            <a:solidFill>
              <a:srgbClr val="FFFFFF"/>
            </a:solidFill>
            <a:prstDash val="lgDash"/>
            <a:miter lim="800000"/>
            <a:headEnd len="sm" w="sm" type="none"/>
            <a:tailEnd len="lg" w="lg" type="triangle"/>
          </a:ln>
        </p:spPr>
      </p:cxnSp>
      <p:sp>
        <p:nvSpPr>
          <p:cNvPr id="980" name="Google Shape;980;p44"/>
          <p:cNvSpPr/>
          <p:nvPr/>
        </p:nvSpPr>
        <p:spPr>
          <a:xfrm>
            <a:off x="311700" y="986400"/>
            <a:ext cx="1803600" cy="413400"/>
          </a:xfrm>
          <a:prstGeom prst="roundRect">
            <a:avLst>
              <a:gd fmla="val 50000" name="adj"/>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800">
                <a:solidFill>
                  <a:srgbClr val="3F3F3F"/>
                </a:solidFill>
                <a:latin typeface="Georgia"/>
                <a:ea typeface="Georgia"/>
                <a:cs typeface="Georgia"/>
                <a:sym typeface="Georgia"/>
              </a:rPr>
              <a:t>Scaling</a:t>
            </a:r>
            <a:endParaRPr sz="1800">
              <a:solidFill>
                <a:srgbClr val="3F3F3F"/>
              </a:solidFill>
              <a:latin typeface="Georgia"/>
              <a:ea typeface="Georgia"/>
              <a:cs typeface="Georgia"/>
              <a:sym typeface="Georgia"/>
            </a:endParaRPr>
          </a:p>
        </p:txBody>
      </p:sp>
      <p:sp>
        <p:nvSpPr>
          <p:cNvPr id="981" name="Google Shape;981;p44"/>
          <p:cNvSpPr/>
          <p:nvPr/>
        </p:nvSpPr>
        <p:spPr>
          <a:xfrm>
            <a:off x="4712517" y="986400"/>
            <a:ext cx="1803600" cy="413400"/>
          </a:xfrm>
          <a:prstGeom prst="roundRect">
            <a:avLst>
              <a:gd fmla="val 50000" name="adj"/>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700">
                <a:solidFill>
                  <a:srgbClr val="3F3F3F"/>
                </a:solidFill>
                <a:latin typeface="Georgia"/>
                <a:ea typeface="Georgia"/>
                <a:cs typeface="Georgia"/>
                <a:sym typeface="Georgia"/>
              </a:rPr>
              <a:t>Feature Selection</a:t>
            </a:r>
            <a:endParaRPr sz="1700">
              <a:solidFill>
                <a:srgbClr val="3F3F3F"/>
              </a:solidFill>
              <a:latin typeface="Georgia"/>
              <a:ea typeface="Georgia"/>
              <a:cs typeface="Georgia"/>
              <a:sym typeface="Georgia"/>
            </a:endParaRPr>
          </a:p>
        </p:txBody>
      </p:sp>
      <p:sp>
        <p:nvSpPr>
          <p:cNvPr id="982" name="Google Shape;982;p44"/>
          <p:cNvSpPr/>
          <p:nvPr/>
        </p:nvSpPr>
        <p:spPr>
          <a:xfrm>
            <a:off x="6910625" y="4219825"/>
            <a:ext cx="1966500" cy="637500"/>
          </a:xfrm>
          <a:prstGeom prst="roundRect">
            <a:avLst>
              <a:gd fmla="val 50000" name="adj"/>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500">
                <a:latin typeface="Roboto"/>
                <a:ea typeface="Roboto"/>
                <a:cs typeface="Roboto"/>
                <a:sym typeface="Roboto"/>
              </a:rPr>
              <a:t>LR Modeling &amp; Hypertunning</a:t>
            </a:r>
            <a:endParaRPr sz="1800">
              <a:solidFill>
                <a:srgbClr val="3F3F3F"/>
              </a:solidFill>
              <a:latin typeface="Georgia"/>
              <a:ea typeface="Georgia"/>
              <a:cs typeface="Georgia"/>
              <a:sym typeface="Georgia"/>
            </a:endParaRPr>
          </a:p>
        </p:txBody>
      </p:sp>
      <p:sp>
        <p:nvSpPr>
          <p:cNvPr id="983" name="Google Shape;983;p44"/>
          <p:cNvSpPr/>
          <p:nvPr/>
        </p:nvSpPr>
        <p:spPr>
          <a:xfrm>
            <a:off x="214600" y="3636942"/>
            <a:ext cx="1808400" cy="11487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1100">
                <a:solidFill>
                  <a:schemeClr val="dk1"/>
                </a:solidFill>
                <a:latin typeface="Roboto"/>
                <a:ea typeface="Roboto"/>
                <a:cs typeface="Roboto"/>
                <a:sym typeface="Roboto"/>
              </a:rPr>
              <a:t>Used Min max scaling to scale the data.</a:t>
            </a:r>
            <a:endParaRPr sz="1200">
              <a:solidFill>
                <a:srgbClr val="3F3F3F"/>
              </a:solidFill>
              <a:latin typeface="Georgia"/>
              <a:ea typeface="Georgia"/>
              <a:cs typeface="Georgia"/>
              <a:sym typeface="Georgia"/>
            </a:endParaRPr>
          </a:p>
        </p:txBody>
      </p:sp>
      <p:sp>
        <p:nvSpPr>
          <p:cNvPr id="984" name="Google Shape;984;p44"/>
          <p:cNvSpPr/>
          <p:nvPr/>
        </p:nvSpPr>
        <p:spPr>
          <a:xfrm>
            <a:off x="2509707" y="831296"/>
            <a:ext cx="1808400" cy="1148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Clr>
                <a:schemeClr val="dk1"/>
              </a:buClr>
              <a:buFont typeface="Arial"/>
              <a:buNone/>
            </a:pPr>
            <a:r>
              <a:rPr lang="en" sz="1100">
                <a:solidFill>
                  <a:schemeClr val="dk1"/>
                </a:solidFill>
                <a:latin typeface="Roboto"/>
                <a:ea typeface="Roboto"/>
                <a:cs typeface="Roboto"/>
                <a:sym typeface="Roboto"/>
              </a:rPr>
              <a:t>Splitting the data</a:t>
            </a:r>
            <a:endParaRPr sz="1200">
              <a:solidFill>
                <a:srgbClr val="3F3F3F"/>
              </a:solidFill>
              <a:latin typeface="Georgia"/>
              <a:ea typeface="Georgia"/>
              <a:cs typeface="Georgia"/>
              <a:sym typeface="Georgia"/>
            </a:endParaRPr>
          </a:p>
        </p:txBody>
      </p:sp>
      <p:sp>
        <p:nvSpPr>
          <p:cNvPr id="985" name="Google Shape;985;p44"/>
          <p:cNvSpPr/>
          <p:nvPr/>
        </p:nvSpPr>
        <p:spPr>
          <a:xfrm>
            <a:off x="4710116" y="3636942"/>
            <a:ext cx="1808400" cy="1148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Font typeface="Arial"/>
              <a:buNone/>
            </a:pPr>
            <a:r>
              <a:rPr lang="en" sz="1100">
                <a:solidFill>
                  <a:schemeClr val="dk1"/>
                </a:solidFill>
                <a:latin typeface="Roboto"/>
                <a:ea typeface="Roboto"/>
                <a:cs typeface="Roboto"/>
                <a:sym typeface="Roboto"/>
              </a:rPr>
              <a:t>Creating the Pipeline and Transformers for the Carryover and Saturation effect</a:t>
            </a:r>
            <a:r>
              <a:rPr lang="en" sz="1200">
                <a:solidFill>
                  <a:srgbClr val="3F3F3F"/>
                </a:solidFill>
                <a:latin typeface="Georgia"/>
                <a:ea typeface="Georgia"/>
                <a:cs typeface="Georgia"/>
                <a:sym typeface="Georgia"/>
              </a:rPr>
              <a:t>.</a:t>
            </a:r>
            <a:r>
              <a:rPr lang="en" sz="1200">
                <a:solidFill>
                  <a:srgbClr val="3F3F3F"/>
                </a:solidFill>
                <a:latin typeface="Georgia"/>
                <a:ea typeface="Georgia"/>
                <a:cs typeface="Georgia"/>
                <a:sym typeface="Georgia"/>
              </a:rPr>
              <a:t> </a:t>
            </a:r>
            <a:endParaRPr sz="1200">
              <a:solidFill>
                <a:srgbClr val="3F3F3F"/>
              </a:solidFill>
              <a:latin typeface="Georgia"/>
              <a:ea typeface="Georgia"/>
              <a:cs typeface="Georgia"/>
              <a:sym typeface="Georgia"/>
            </a:endParaRPr>
          </a:p>
        </p:txBody>
      </p:sp>
      <p:sp>
        <p:nvSpPr>
          <p:cNvPr id="986" name="Google Shape;986;p44"/>
          <p:cNvSpPr/>
          <p:nvPr/>
        </p:nvSpPr>
        <p:spPr>
          <a:xfrm>
            <a:off x="6910556" y="618746"/>
            <a:ext cx="1808400" cy="1148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Clr>
                <a:schemeClr val="dk1"/>
              </a:buClr>
              <a:buFont typeface="Arial"/>
              <a:buNone/>
            </a:pPr>
            <a:r>
              <a:rPr lang="en" sz="1100">
                <a:solidFill>
                  <a:schemeClr val="dk1"/>
                </a:solidFill>
                <a:latin typeface="Roboto"/>
                <a:ea typeface="Roboto"/>
                <a:cs typeface="Roboto"/>
                <a:sym typeface="Roboto"/>
              </a:rPr>
              <a:t>Plugging the coefficients and the Intercept from the Hypertuned model to evaluate the Carryover, Saturation and ROI.</a:t>
            </a:r>
            <a:endParaRPr sz="1200">
              <a:solidFill>
                <a:srgbClr val="3F3F3F"/>
              </a:solidFill>
              <a:latin typeface="Georgia"/>
              <a:ea typeface="Georgia"/>
              <a:cs typeface="Georgia"/>
              <a:sym typeface="Georgia"/>
            </a:endParaRPr>
          </a:p>
        </p:txBody>
      </p:sp>
      <p:grpSp>
        <p:nvGrpSpPr>
          <p:cNvPr id="987" name="Google Shape;987;p44"/>
          <p:cNvGrpSpPr/>
          <p:nvPr/>
        </p:nvGrpSpPr>
        <p:grpSpPr>
          <a:xfrm>
            <a:off x="964861" y="2088677"/>
            <a:ext cx="507175" cy="290843"/>
            <a:chOff x="4113213" y="4046538"/>
            <a:chExt cx="360363" cy="211138"/>
          </a:xfrm>
        </p:grpSpPr>
        <p:sp>
          <p:nvSpPr>
            <p:cNvPr id="988" name="Google Shape;988;p44"/>
            <p:cNvSpPr/>
            <p:nvPr/>
          </p:nvSpPr>
          <p:spPr>
            <a:xfrm>
              <a:off x="4240213" y="4098925"/>
              <a:ext cx="104775" cy="104775"/>
            </a:xfrm>
            <a:custGeom>
              <a:rect b="b" l="l" r="r" t="t"/>
              <a:pathLst>
                <a:path extrusionOk="0" h="28" w="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6" y="12"/>
                  </a:moveTo>
                  <a:cubicBezTo>
                    <a:pt x="7" y="12"/>
                    <a:pt x="8" y="13"/>
                    <a:pt x="8" y="14"/>
                  </a:cubicBezTo>
                  <a:cubicBezTo>
                    <a:pt x="8" y="17"/>
                    <a:pt x="11" y="20"/>
                    <a:pt x="14" y="20"/>
                  </a:cubicBezTo>
                  <a:cubicBezTo>
                    <a:pt x="17" y="20"/>
                    <a:pt x="20" y="17"/>
                    <a:pt x="20" y="14"/>
                  </a:cubicBezTo>
                  <a:cubicBezTo>
                    <a:pt x="20" y="11"/>
                    <a:pt x="17" y="8"/>
                    <a:pt x="14" y="8"/>
                  </a:cubicBezTo>
                  <a:cubicBezTo>
                    <a:pt x="13" y="8"/>
                    <a:pt x="12" y="7"/>
                    <a:pt x="12" y="6"/>
                  </a:cubicBezTo>
                  <a:cubicBezTo>
                    <a:pt x="12" y="5"/>
                    <a:pt x="13" y="4"/>
                    <a:pt x="14" y="4"/>
                  </a:cubicBezTo>
                  <a:cubicBezTo>
                    <a:pt x="20" y="4"/>
                    <a:pt x="24" y="8"/>
                    <a:pt x="24" y="14"/>
                  </a:cubicBezTo>
                  <a:cubicBezTo>
                    <a:pt x="24" y="20"/>
                    <a:pt x="20" y="24"/>
                    <a:pt x="14" y="24"/>
                  </a:cubicBezTo>
                  <a:cubicBezTo>
                    <a:pt x="8" y="24"/>
                    <a:pt x="4" y="20"/>
                    <a:pt x="4" y="14"/>
                  </a:cubicBezTo>
                  <a:cubicBezTo>
                    <a:pt x="4" y="13"/>
                    <a:pt x="5" y="12"/>
                    <a:pt x="6" y="12"/>
                  </a:cubicBezTo>
                  <a:close/>
                </a:path>
              </a:pathLst>
            </a:custGeom>
            <a:solidFill>
              <a:srgbClr val="FFFFFF"/>
            </a:solidFill>
            <a:ln>
              <a:noFill/>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989" name="Google Shape;989;p44"/>
            <p:cNvSpPr/>
            <p:nvPr/>
          </p:nvSpPr>
          <p:spPr>
            <a:xfrm>
              <a:off x="4113213" y="4046538"/>
              <a:ext cx="360363" cy="211138"/>
            </a:xfrm>
            <a:custGeom>
              <a:rect b="b" l="l" r="r" t="t"/>
              <a:pathLst>
                <a:path extrusionOk="0" h="56" w="96">
                  <a:moveTo>
                    <a:pt x="0" y="29"/>
                  </a:moveTo>
                  <a:cubicBezTo>
                    <a:pt x="1" y="30"/>
                    <a:pt x="22" y="56"/>
                    <a:pt x="48" y="56"/>
                  </a:cubicBezTo>
                  <a:cubicBezTo>
                    <a:pt x="74" y="56"/>
                    <a:pt x="95" y="30"/>
                    <a:pt x="96" y="29"/>
                  </a:cubicBezTo>
                  <a:cubicBezTo>
                    <a:pt x="96" y="29"/>
                    <a:pt x="96" y="27"/>
                    <a:pt x="96" y="27"/>
                  </a:cubicBezTo>
                  <a:cubicBezTo>
                    <a:pt x="95" y="26"/>
                    <a:pt x="74" y="0"/>
                    <a:pt x="48" y="0"/>
                  </a:cubicBezTo>
                  <a:cubicBezTo>
                    <a:pt x="22" y="0"/>
                    <a:pt x="1" y="26"/>
                    <a:pt x="0" y="27"/>
                  </a:cubicBezTo>
                  <a:cubicBezTo>
                    <a:pt x="0" y="27"/>
                    <a:pt x="0" y="29"/>
                    <a:pt x="0" y="29"/>
                  </a:cubicBezTo>
                  <a:close/>
                  <a:moveTo>
                    <a:pt x="48" y="10"/>
                  </a:moveTo>
                  <a:cubicBezTo>
                    <a:pt x="58" y="10"/>
                    <a:pt x="66" y="18"/>
                    <a:pt x="66" y="28"/>
                  </a:cubicBezTo>
                  <a:cubicBezTo>
                    <a:pt x="66" y="38"/>
                    <a:pt x="58" y="46"/>
                    <a:pt x="48" y="46"/>
                  </a:cubicBezTo>
                  <a:cubicBezTo>
                    <a:pt x="38" y="46"/>
                    <a:pt x="30" y="38"/>
                    <a:pt x="30" y="28"/>
                  </a:cubicBezTo>
                  <a:cubicBezTo>
                    <a:pt x="30" y="18"/>
                    <a:pt x="38" y="10"/>
                    <a:pt x="48" y="10"/>
                  </a:cubicBezTo>
                  <a:close/>
                </a:path>
              </a:pathLst>
            </a:custGeom>
            <a:solidFill>
              <a:srgbClr val="FFFFFF"/>
            </a:solidFill>
            <a:ln>
              <a:noFill/>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nvGrpSpPr>
          <p:cNvPr id="990" name="Google Shape;990;p44"/>
          <p:cNvGrpSpPr/>
          <p:nvPr/>
        </p:nvGrpSpPr>
        <p:grpSpPr>
          <a:xfrm>
            <a:off x="5404924" y="2043719"/>
            <a:ext cx="419138" cy="381355"/>
            <a:chOff x="6276975" y="3981450"/>
            <a:chExt cx="360363" cy="334963"/>
          </a:xfrm>
        </p:grpSpPr>
        <p:sp>
          <p:nvSpPr>
            <p:cNvPr id="991" name="Google Shape;991;p44"/>
            <p:cNvSpPr/>
            <p:nvPr/>
          </p:nvSpPr>
          <p:spPr>
            <a:xfrm>
              <a:off x="6472238" y="3981450"/>
              <a:ext cx="165100" cy="334963"/>
            </a:xfrm>
            <a:custGeom>
              <a:rect b="b" l="l" r="r" t="t"/>
              <a:pathLst>
                <a:path extrusionOk="0" h="89" w="44">
                  <a:moveTo>
                    <a:pt x="14" y="37"/>
                  </a:moveTo>
                  <a:cubicBezTo>
                    <a:pt x="14" y="38"/>
                    <a:pt x="13" y="39"/>
                    <a:pt x="12" y="39"/>
                  </a:cubicBezTo>
                  <a:cubicBezTo>
                    <a:pt x="11" y="39"/>
                    <a:pt x="10" y="38"/>
                    <a:pt x="10" y="37"/>
                  </a:cubicBezTo>
                  <a:cubicBezTo>
                    <a:pt x="10" y="35"/>
                    <a:pt x="6" y="32"/>
                    <a:pt x="0" y="31"/>
                  </a:cubicBezTo>
                  <a:cubicBezTo>
                    <a:pt x="0" y="67"/>
                    <a:pt x="0" y="67"/>
                    <a:pt x="0" y="67"/>
                  </a:cubicBezTo>
                  <a:cubicBezTo>
                    <a:pt x="0" y="79"/>
                    <a:pt x="10" y="89"/>
                    <a:pt x="22" y="89"/>
                  </a:cubicBezTo>
                  <a:cubicBezTo>
                    <a:pt x="34" y="89"/>
                    <a:pt x="44" y="79"/>
                    <a:pt x="44" y="67"/>
                  </a:cubicBezTo>
                  <a:cubicBezTo>
                    <a:pt x="44" y="62"/>
                    <a:pt x="42" y="58"/>
                    <a:pt x="40" y="54"/>
                  </a:cubicBezTo>
                  <a:cubicBezTo>
                    <a:pt x="28" y="26"/>
                    <a:pt x="28" y="26"/>
                    <a:pt x="28" y="26"/>
                  </a:cubicBezTo>
                  <a:cubicBezTo>
                    <a:pt x="28" y="26"/>
                    <a:pt x="28" y="26"/>
                    <a:pt x="27" y="26"/>
                  </a:cubicBezTo>
                  <a:cubicBezTo>
                    <a:pt x="22" y="20"/>
                    <a:pt x="22" y="20"/>
                    <a:pt x="22" y="20"/>
                  </a:cubicBezTo>
                  <a:cubicBezTo>
                    <a:pt x="16" y="5"/>
                    <a:pt x="16" y="5"/>
                    <a:pt x="16" y="5"/>
                  </a:cubicBezTo>
                  <a:cubicBezTo>
                    <a:pt x="16" y="4"/>
                    <a:pt x="16" y="4"/>
                    <a:pt x="15" y="4"/>
                  </a:cubicBezTo>
                  <a:cubicBezTo>
                    <a:pt x="12" y="0"/>
                    <a:pt x="4" y="0"/>
                    <a:pt x="1" y="4"/>
                  </a:cubicBezTo>
                  <a:cubicBezTo>
                    <a:pt x="0" y="4"/>
                    <a:pt x="0" y="5"/>
                    <a:pt x="0" y="5"/>
                  </a:cubicBezTo>
                  <a:cubicBezTo>
                    <a:pt x="0" y="27"/>
                    <a:pt x="0" y="27"/>
                    <a:pt x="0" y="27"/>
                  </a:cubicBezTo>
                  <a:cubicBezTo>
                    <a:pt x="8" y="28"/>
                    <a:pt x="14" y="32"/>
                    <a:pt x="14" y="37"/>
                  </a:cubicBezTo>
                  <a:close/>
                  <a:moveTo>
                    <a:pt x="22" y="85"/>
                  </a:moveTo>
                  <a:cubicBezTo>
                    <a:pt x="12" y="85"/>
                    <a:pt x="4" y="77"/>
                    <a:pt x="4" y="67"/>
                  </a:cubicBezTo>
                  <a:cubicBezTo>
                    <a:pt x="4" y="57"/>
                    <a:pt x="12" y="49"/>
                    <a:pt x="22" y="49"/>
                  </a:cubicBezTo>
                  <a:cubicBezTo>
                    <a:pt x="32" y="49"/>
                    <a:pt x="40" y="57"/>
                    <a:pt x="40" y="67"/>
                  </a:cubicBezTo>
                  <a:cubicBezTo>
                    <a:pt x="40" y="77"/>
                    <a:pt x="32" y="85"/>
                    <a:pt x="22" y="85"/>
                  </a:cubicBezTo>
                  <a:close/>
                </a:path>
              </a:pathLst>
            </a:custGeom>
            <a:solidFill>
              <a:srgbClr val="FFFFFF"/>
            </a:solidFill>
            <a:ln>
              <a:noFill/>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992" name="Google Shape;992;p44"/>
            <p:cNvSpPr/>
            <p:nvPr/>
          </p:nvSpPr>
          <p:spPr>
            <a:xfrm>
              <a:off x="6276975" y="3981450"/>
              <a:ext cx="165100" cy="334963"/>
            </a:xfrm>
            <a:custGeom>
              <a:rect b="b" l="l" r="r" t="t"/>
              <a:pathLst>
                <a:path extrusionOk="0" h="89" w="44">
                  <a:moveTo>
                    <a:pt x="0" y="67"/>
                  </a:moveTo>
                  <a:cubicBezTo>
                    <a:pt x="0" y="79"/>
                    <a:pt x="10" y="89"/>
                    <a:pt x="22" y="89"/>
                  </a:cubicBezTo>
                  <a:cubicBezTo>
                    <a:pt x="34" y="89"/>
                    <a:pt x="44" y="79"/>
                    <a:pt x="44" y="67"/>
                  </a:cubicBezTo>
                  <a:cubicBezTo>
                    <a:pt x="44" y="31"/>
                    <a:pt x="44" y="31"/>
                    <a:pt x="44" y="31"/>
                  </a:cubicBezTo>
                  <a:cubicBezTo>
                    <a:pt x="38" y="32"/>
                    <a:pt x="34" y="35"/>
                    <a:pt x="34" y="37"/>
                  </a:cubicBezTo>
                  <a:cubicBezTo>
                    <a:pt x="34" y="38"/>
                    <a:pt x="33" y="39"/>
                    <a:pt x="32" y="39"/>
                  </a:cubicBezTo>
                  <a:cubicBezTo>
                    <a:pt x="31" y="39"/>
                    <a:pt x="30" y="38"/>
                    <a:pt x="30" y="37"/>
                  </a:cubicBezTo>
                  <a:cubicBezTo>
                    <a:pt x="30" y="32"/>
                    <a:pt x="36" y="28"/>
                    <a:pt x="44" y="27"/>
                  </a:cubicBezTo>
                  <a:cubicBezTo>
                    <a:pt x="44" y="5"/>
                    <a:pt x="44" y="5"/>
                    <a:pt x="44" y="5"/>
                  </a:cubicBezTo>
                  <a:cubicBezTo>
                    <a:pt x="44" y="5"/>
                    <a:pt x="44" y="4"/>
                    <a:pt x="43" y="4"/>
                  </a:cubicBezTo>
                  <a:cubicBezTo>
                    <a:pt x="40" y="0"/>
                    <a:pt x="32" y="0"/>
                    <a:pt x="29" y="4"/>
                  </a:cubicBezTo>
                  <a:cubicBezTo>
                    <a:pt x="28" y="4"/>
                    <a:pt x="28" y="4"/>
                    <a:pt x="28" y="4"/>
                  </a:cubicBezTo>
                  <a:cubicBezTo>
                    <a:pt x="22" y="20"/>
                    <a:pt x="22" y="20"/>
                    <a:pt x="22" y="20"/>
                  </a:cubicBezTo>
                  <a:cubicBezTo>
                    <a:pt x="17" y="26"/>
                    <a:pt x="17" y="26"/>
                    <a:pt x="17" y="26"/>
                  </a:cubicBezTo>
                  <a:cubicBezTo>
                    <a:pt x="16" y="26"/>
                    <a:pt x="16" y="26"/>
                    <a:pt x="16" y="26"/>
                  </a:cubicBezTo>
                  <a:cubicBezTo>
                    <a:pt x="4" y="54"/>
                    <a:pt x="4" y="54"/>
                    <a:pt x="4" y="54"/>
                  </a:cubicBezTo>
                  <a:cubicBezTo>
                    <a:pt x="2" y="58"/>
                    <a:pt x="0" y="62"/>
                    <a:pt x="0" y="67"/>
                  </a:cubicBezTo>
                  <a:close/>
                  <a:moveTo>
                    <a:pt x="22" y="85"/>
                  </a:moveTo>
                  <a:cubicBezTo>
                    <a:pt x="12" y="85"/>
                    <a:pt x="4" y="77"/>
                    <a:pt x="4" y="67"/>
                  </a:cubicBezTo>
                  <a:cubicBezTo>
                    <a:pt x="4" y="57"/>
                    <a:pt x="12" y="49"/>
                    <a:pt x="22" y="49"/>
                  </a:cubicBezTo>
                  <a:cubicBezTo>
                    <a:pt x="32" y="49"/>
                    <a:pt x="40" y="57"/>
                    <a:pt x="40" y="67"/>
                  </a:cubicBezTo>
                  <a:cubicBezTo>
                    <a:pt x="40" y="77"/>
                    <a:pt x="32" y="85"/>
                    <a:pt x="22" y="85"/>
                  </a:cubicBezTo>
                  <a:close/>
                </a:path>
              </a:pathLst>
            </a:custGeom>
            <a:solidFill>
              <a:srgbClr val="FFFFFF"/>
            </a:solidFill>
            <a:ln>
              <a:noFill/>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993" name="Google Shape;993;p44"/>
            <p:cNvSpPr/>
            <p:nvPr/>
          </p:nvSpPr>
          <p:spPr>
            <a:xfrm>
              <a:off x="6307138" y="4181475"/>
              <a:ext cx="58738" cy="60325"/>
            </a:xfrm>
            <a:custGeom>
              <a:rect b="b" l="l" r="r" t="t"/>
              <a:pathLst>
                <a:path extrusionOk="0" h="16" w="16">
                  <a:moveTo>
                    <a:pt x="14" y="4"/>
                  </a:moveTo>
                  <a:cubicBezTo>
                    <a:pt x="15" y="4"/>
                    <a:pt x="16" y="3"/>
                    <a:pt x="16" y="2"/>
                  </a:cubicBezTo>
                  <a:cubicBezTo>
                    <a:pt x="16" y="1"/>
                    <a:pt x="15" y="0"/>
                    <a:pt x="14" y="0"/>
                  </a:cubicBezTo>
                  <a:cubicBezTo>
                    <a:pt x="6" y="0"/>
                    <a:pt x="0" y="6"/>
                    <a:pt x="0" y="14"/>
                  </a:cubicBezTo>
                  <a:cubicBezTo>
                    <a:pt x="0" y="15"/>
                    <a:pt x="1" y="16"/>
                    <a:pt x="2" y="16"/>
                  </a:cubicBezTo>
                  <a:cubicBezTo>
                    <a:pt x="3" y="16"/>
                    <a:pt x="4" y="15"/>
                    <a:pt x="4" y="14"/>
                  </a:cubicBezTo>
                  <a:cubicBezTo>
                    <a:pt x="4" y="9"/>
                    <a:pt x="8" y="4"/>
                    <a:pt x="14" y="4"/>
                  </a:cubicBezTo>
                  <a:close/>
                </a:path>
              </a:pathLst>
            </a:custGeom>
            <a:solidFill>
              <a:srgbClr val="FFFFFF"/>
            </a:solidFill>
            <a:ln>
              <a:noFill/>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994" name="Google Shape;994;p44"/>
            <p:cNvSpPr/>
            <p:nvPr/>
          </p:nvSpPr>
          <p:spPr>
            <a:xfrm>
              <a:off x="6502400" y="4181475"/>
              <a:ext cx="58738" cy="60325"/>
            </a:xfrm>
            <a:custGeom>
              <a:rect b="b" l="l" r="r" t="t"/>
              <a:pathLst>
                <a:path extrusionOk="0" h="16" w="16">
                  <a:moveTo>
                    <a:pt x="14" y="4"/>
                  </a:moveTo>
                  <a:cubicBezTo>
                    <a:pt x="15" y="4"/>
                    <a:pt x="16" y="3"/>
                    <a:pt x="16" y="2"/>
                  </a:cubicBezTo>
                  <a:cubicBezTo>
                    <a:pt x="16" y="1"/>
                    <a:pt x="15" y="0"/>
                    <a:pt x="14" y="0"/>
                  </a:cubicBezTo>
                  <a:cubicBezTo>
                    <a:pt x="6" y="0"/>
                    <a:pt x="0" y="6"/>
                    <a:pt x="0" y="14"/>
                  </a:cubicBezTo>
                  <a:cubicBezTo>
                    <a:pt x="0" y="15"/>
                    <a:pt x="1" y="16"/>
                    <a:pt x="2" y="16"/>
                  </a:cubicBezTo>
                  <a:cubicBezTo>
                    <a:pt x="3" y="16"/>
                    <a:pt x="4" y="15"/>
                    <a:pt x="4" y="14"/>
                  </a:cubicBezTo>
                  <a:cubicBezTo>
                    <a:pt x="4" y="9"/>
                    <a:pt x="8" y="4"/>
                    <a:pt x="14" y="4"/>
                  </a:cubicBezTo>
                  <a:close/>
                </a:path>
              </a:pathLst>
            </a:custGeom>
            <a:solidFill>
              <a:srgbClr val="FFFFFF"/>
            </a:solidFill>
            <a:ln>
              <a:noFill/>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nvGrpSpPr>
          <p:cNvPr id="995" name="Google Shape;995;p44"/>
          <p:cNvGrpSpPr/>
          <p:nvPr/>
        </p:nvGrpSpPr>
        <p:grpSpPr>
          <a:xfrm>
            <a:off x="3185786" y="3165242"/>
            <a:ext cx="461047" cy="453271"/>
            <a:chOff x="5554663" y="3971925"/>
            <a:chExt cx="360362" cy="361951"/>
          </a:xfrm>
        </p:grpSpPr>
        <p:sp>
          <p:nvSpPr>
            <p:cNvPr id="996" name="Google Shape;996;p44"/>
            <p:cNvSpPr/>
            <p:nvPr/>
          </p:nvSpPr>
          <p:spPr>
            <a:xfrm>
              <a:off x="5554663" y="4078288"/>
              <a:ext cx="255588" cy="255588"/>
            </a:xfrm>
            <a:custGeom>
              <a:rect b="b" l="l" r="r" t="t"/>
              <a:pathLst>
                <a:path extrusionOk="0" h="68" w="68">
                  <a:moveTo>
                    <a:pt x="67" y="41"/>
                  </a:moveTo>
                  <a:cubicBezTo>
                    <a:pt x="62" y="38"/>
                    <a:pt x="62" y="38"/>
                    <a:pt x="62" y="38"/>
                  </a:cubicBezTo>
                  <a:cubicBezTo>
                    <a:pt x="62" y="37"/>
                    <a:pt x="62" y="35"/>
                    <a:pt x="62" y="34"/>
                  </a:cubicBezTo>
                  <a:cubicBezTo>
                    <a:pt x="62" y="33"/>
                    <a:pt x="62" y="31"/>
                    <a:pt x="62" y="30"/>
                  </a:cubicBezTo>
                  <a:cubicBezTo>
                    <a:pt x="67" y="27"/>
                    <a:pt x="67" y="27"/>
                    <a:pt x="67" y="27"/>
                  </a:cubicBezTo>
                  <a:cubicBezTo>
                    <a:pt x="68" y="26"/>
                    <a:pt x="68" y="25"/>
                    <a:pt x="67" y="24"/>
                  </a:cubicBezTo>
                  <a:cubicBezTo>
                    <a:pt x="59" y="10"/>
                    <a:pt x="59" y="10"/>
                    <a:pt x="59" y="10"/>
                  </a:cubicBezTo>
                  <a:cubicBezTo>
                    <a:pt x="59" y="10"/>
                    <a:pt x="59" y="9"/>
                    <a:pt x="58" y="9"/>
                  </a:cubicBezTo>
                  <a:cubicBezTo>
                    <a:pt x="58" y="9"/>
                    <a:pt x="57" y="9"/>
                    <a:pt x="57" y="9"/>
                  </a:cubicBezTo>
                  <a:cubicBezTo>
                    <a:pt x="52" y="12"/>
                    <a:pt x="52" y="12"/>
                    <a:pt x="52" y="12"/>
                  </a:cubicBezTo>
                  <a:cubicBezTo>
                    <a:pt x="50" y="10"/>
                    <a:pt x="47" y="9"/>
                    <a:pt x="44" y="8"/>
                  </a:cubicBezTo>
                  <a:cubicBezTo>
                    <a:pt x="44" y="2"/>
                    <a:pt x="44" y="2"/>
                    <a:pt x="44" y="2"/>
                  </a:cubicBezTo>
                  <a:cubicBezTo>
                    <a:pt x="44" y="1"/>
                    <a:pt x="43" y="0"/>
                    <a:pt x="42" y="0"/>
                  </a:cubicBezTo>
                  <a:cubicBezTo>
                    <a:pt x="26" y="0"/>
                    <a:pt x="26" y="0"/>
                    <a:pt x="26" y="0"/>
                  </a:cubicBezTo>
                  <a:cubicBezTo>
                    <a:pt x="25" y="0"/>
                    <a:pt x="24" y="1"/>
                    <a:pt x="24" y="2"/>
                  </a:cubicBezTo>
                  <a:cubicBezTo>
                    <a:pt x="24" y="8"/>
                    <a:pt x="24" y="8"/>
                    <a:pt x="24" y="8"/>
                  </a:cubicBezTo>
                  <a:cubicBezTo>
                    <a:pt x="22" y="9"/>
                    <a:pt x="19" y="10"/>
                    <a:pt x="17" y="12"/>
                  </a:cubicBezTo>
                  <a:cubicBezTo>
                    <a:pt x="11" y="9"/>
                    <a:pt x="11" y="9"/>
                    <a:pt x="11" y="9"/>
                  </a:cubicBezTo>
                  <a:cubicBezTo>
                    <a:pt x="10" y="9"/>
                    <a:pt x="9" y="9"/>
                    <a:pt x="9" y="10"/>
                  </a:cubicBezTo>
                  <a:cubicBezTo>
                    <a:pt x="1" y="24"/>
                    <a:pt x="1" y="24"/>
                    <a:pt x="1" y="24"/>
                  </a:cubicBezTo>
                  <a:cubicBezTo>
                    <a:pt x="0" y="24"/>
                    <a:pt x="0" y="25"/>
                    <a:pt x="0" y="25"/>
                  </a:cubicBezTo>
                  <a:cubicBezTo>
                    <a:pt x="1" y="26"/>
                    <a:pt x="1" y="26"/>
                    <a:pt x="1" y="27"/>
                  </a:cubicBezTo>
                  <a:cubicBezTo>
                    <a:pt x="6" y="30"/>
                    <a:pt x="6" y="30"/>
                    <a:pt x="6" y="30"/>
                  </a:cubicBezTo>
                  <a:cubicBezTo>
                    <a:pt x="6" y="31"/>
                    <a:pt x="6" y="33"/>
                    <a:pt x="6" y="34"/>
                  </a:cubicBezTo>
                  <a:cubicBezTo>
                    <a:pt x="6" y="35"/>
                    <a:pt x="6" y="37"/>
                    <a:pt x="6" y="38"/>
                  </a:cubicBezTo>
                  <a:cubicBezTo>
                    <a:pt x="1" y="41"/>
                    <a:pt x="1" y="41"/>
                    <a:pt x="1" y="41"/>
                  </a:cubicBezTo>
                  <a:cubicBezTo>
                    <a:pt x="0" y="42"/>
                    <a:pt x="0" y="43"/>
                    <a:pt x="1" y="44"/>
                  </a:cubicBezTo>
                  <a:cubicBezTo>
                    <a:pt x="9" y="58"/>
                    <a:pt x="9" y="58"/>
                    <a:pt x="9" y="58"/>
                  </a:cubicBezTo>
                  <a:cubicBezTo>
                    <a:pt x="9" y="59"/>
                    <a:pt x="10" y="59"/>
                    <a:pt x="11" y="59"/>
                  </a:cubicBezTo>
                  <a:cubicBezTo>
                    <a:pt x="17" y="56"/>
                    <a:pt x="17" y="56"/>
                    <a:pt x="17" y="56"/>
                  </a:cubicBezTo>
                  <a:cubicBezTo>
                    <a:pt x="19" y="58"/>
                    <a:pt x="22" y="59"/>
                    <a:pt x="24" y="60"/>
                  </a:cubicBezTo>
                  <a:cubicBezTo>
                    <a:pt x="24" y="66"/>
                    <a:pt x="24" y="66"/>
                    <a:pt x="24" y="66"/>
                  </a:cubicBezTo>
                  <a:cubicBezTo>
                    <a:pt x="24" y="67"/>
                    <a:pt x="25" y="68"/>
                    <a:pt x="26" y="68"/>
                  </a:cubicBezTo>
                  <a:cubicBezTo>
                    <a:pt x="42" y="68"/>
                    <a:pt x="42" y="68"/>
                    <a:pt x="42" y="68"/>
                  </a:cubicBezTo>
                  <a:cubicBezTo>
                    <a:pt x="43" y="68"/>
                    <a:pt x="44" y="67"/>
                    <a:pt x="44" y="66"/>
                  </a:cubicBezTo>
                  <a:cubicBezTo>
                    <a:pt x="44" y="60"/>
                    <a:pt x="44" y="60"/>
                    <a:pt x="44" y="60"/>
                  </a:cubicBezTo>
                  <a:cubicBezTo>
                    <a:pt x="47" y="59"/>
                    <a:pt x="50" y="58"/>
                    <a:pt x="52" y="56"/>
                  </a:cubicBezTo>
                  <a:cubicBezTo>
                    <a:pt x="57" y="59"/>
                    <a:pt x="57" y="59"/>
                    <a:pt x="57" y="59"/>
                  </a:cubicBezTo>
                  <a:cubicBezTo>
                    <a:pt x="57" y="59"/>
                    <a:pt x="58" y="59"/>
                    <a:pt x="58" y="59"/>
                  </a:cubicBezTo>
                  <a:cubicBezTo>
                    <a:pt x="59" y="59"/>
                    <a:pt x="59" y="58"/>
                    <a:pt x="60" y="58"/>
                  </a:cubicBezTo>
                  <a:cubicBezTo>
                    <a:pt x="68" y="44"/>
                    <a:pt x="68" y="44"/>
                    <a:pt x="68" y="44"/>
                  </a:cubicBezTo>
                  <a:cubicBezTo>
                    <a:pt x="68" y="43"/>
                    <a:pt x="68" y="42"/>
                    <a:pt x="67" y="41"/>
                  </a:cubicBezTo>
                  <a:close/>
                  <a:moveTo>
                    <a:pt x="34" y="48"/>
                  </a:moveTo>
                  <a:cubicBezTo>
                    <a:pt x="26" y="48"/>
                    <a:pt x="20" y="42"/>
                    <a:pt x="20" y="34"/>
                  </a:cubicBezTo>
                  <a:cubicBezTo>
                    <a:pt x="20" y="26"/>
                    <a:pt x="26" y="20"/>
                    <a:pt x="34" y="20"/>
                  </a:cubicBezTo>
                  <a:cubicBezTo>
                    <a:pt x="42" y="20"/>
                    <a:pt x="48" y="26"/>
                    <a:pt x="48" y="34"/>
                  </a:cubicBezTo>
                  <a:cubicBezTo>
                    <a:pt x="48" y="42"/>
                    <a:pt x="42" y="48"/>
                    <a:pt x="34" y="48"/>
                  </a:cubicBezTo>
                  <a:close/>
                </a:path>
              </a:pathLst>
            </a:custGeom>
            <a:solidFill>
              <a:srgbClr val="FFFFFF"/>
            </a:solidFill>
            <a:ln>
              <a:noFill/>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997" name="Google Shape;997;p44"/>
            <p:cNvSpPr/>
            <p:nvPr/>
          </p:nvSpPr>
          <p:spPr>
            <a:xfrm>
              <a:off x="5765800" y="3971925"/>
              <a:ext cx="149225" cy="150813"/>
            </a:xfrm>
            <a:custGeom>
              <a:rect b="b" l="l" r="r" t="t"/>
              <a:pathLst>
                <a:path extrusionOk="0" h="40" w="40">
                  <a:moveTo>
                    <a:pt x="39" y="24"/>
                  </a:moveTo>
                  <a:cubicBezTo>
                    <a:pt x="36" y="22"/>
                    <a:pt x="36" y="22"/>
                    <a:pt x="36" y="22"/>
                  </a:cubicBezTo>
                  <a:cubicBezTo>
                    <a:pt x="36" y="21"/>
                    <a:pt x="36" y="21"/>
                    <a:pt x="36" y="20"/>
                  </a:cubicBezTo>
                  <a:cubicBezTo>
                    <a:pt x="36" y="19"/>
                    <a:pt x="36" y="19"/>
                    <a:pt x="36" y="18"/>
                  </a:cubicBezTo>
                  <a:cubicBezTo>
                    <a:pt x="39" y="16"/>
                    <a:pt x="39" y="16"/>
                    <a:pt x="39" y="16"/>
                  </a:cubicBezTo>
                  <a:cubicBezTo>
                    <a:pt x="40" y="16"/>
                    <a:pt x="40" y="14"/>
                    <a:pt x="39" y="13"/>
                  </a:cubicBezTo>
                  <a:cubicBezTo>
                    <a:pt x="35" y="7"/>
                    <a:pt x="35" y="7"/>
                    <a:pt x="35" y="7"/>
                  </a:cubicBezTo>
                  <a:cubicBezTo>
                    <a:pt x="35" y="6"/>
                    <a:pt x="35" y="6"/>
                    <a:pt x="34" y="6"/>
                  </a:cubicBezTo>
                  <a:cubicBezTo>
                    <a:pt x="34" y="5"/>
                    <a:pt x="33" y="6"/>
                    <a:pt x="33" y="6"/>
                  </a:cubicBezTo>
                  <a:cubicBezTo>
                    <a:pt x="30" y="7"/>
                    <a:pt x="30" y="7"/>
                    <a:pt x="30" y="7"/>
                  </a:cubicBezTo>
                  <a:cubicBezTo>
                    <a:pt x="29" y="6"/>
                    <a:pt x="28" y="6"/>
                    <a:pt x="26" y="5"/>
                  </a:cubicBezTo>
                  <a:cubicBezTo>
                    <a:pt x="26" y="2"/>
                    <a:pt x="26" y="2"/>
                    <a:pt x="26" y="2"/>
                  </a:cubicBezTo>
                  <a:cubicBezTo>
                    <a:pt x="26" y="1"/>
                    <a:pt x="25" y="0"/>
                    <a:pt x="24" y="0"/>
                  </a:cubicBezTo>
                  <a:cubicBezTo>
                    <a:pt x="16" y="0"/>
                    <a:pt x="16" y="0"/>
                    <a:pt x="16" y="0"/>
                  </a:cubicBezTo>
                  <a:cubicBezTo>
                    <a:pt x="15" y="0"/>
                    <a:pt x="14" y="1"/>
                    <a:pt x="14" y="2"/>
                  </a:cubicBezTo>
                  <a:cubicBezTo>
                    <a:pt x="14" y="5"/>
                    <a:pt x="14" y="5"/>
                    <a:pt x="14" y="5"/>
                  </a:cubicBezTo>
                  <a:cubicBezTo>
                    <a:pt x="13" y="6"/>
                    <a:pt x="12" y="7"/>
                    <a:pt x="10" y="7"/>
                  </a:cubicBezTo>
                  <a:cubicBezTo>
                    <a:pt x="8" y="6"/>
                    <a:pt x="8" y="6"/>
                    <a:pt x="8" y="6"/>
                  </a:cubicBezTo>
                  <a:cubicBezTo>
                    <a:pt x="7" y="5"/>
                    <a:pt x="5" y="6"/>
                    <a:pt x="5" y="7"/>
                  </a:cubicBezTo>
                  <a:cubicBezTo>
                    <a:pt x="1" y="13"/>
                    <a:pt x="1" y="13"/>
                    <a:pt x="1" y="13"/>
                  </a:cubicBezTo>
                  <a:cubicBezTo>
                    <a:pt x="0" y="14"/>
                    <a:pt x="0" y="14"/>
                    <a:pt x="1" y="15"/>
                  </a:cubicBezTo>
                  <a:cubicBezTo>
                    <a:pt x="1" y="15"/>
                    <a:pt x="1" y="16"/>
                    <a:pt x="1" y="16"/>
                  </a:cubicBezTo>
                  <a:cubicBezTo>
                    <a:pt x="4" y="18"/>
                    <a:pt x="4" y="18"/>
                    <a:pt x="4" y="18"/>
                  </a:cubicBezTo>
                  <a:cubicBezTo>
                    <a:pt x="4" y="19"/>
                    <a:pt x="4" y="19"/>
                    <a:pt x="4" y="20"/>
                  </a:cubicBezTo>
                  <a:cubicBezTo>
                    <a:pt x="4" y="21"/>
                    <a:pt x="4" y="21"/>
                    <a:pt x="4" y="22"/>
                  </a:cubicBezTo>
                  <a:cubicBezTo>
                    <a:pt x="1" y="24"/>
                    <a:pt x="1" y="24"/>
                    <a:pt x="1" y="24"/>
                  </a:cubicBezTo>
                  <a:cubicBezTo>
                    <a:pt x="1" y="24"/>
                    <a:pt x="1" y="25"/>
                    <a:pt x="1" y="25"/>
                  </a:cubicBezTo>
                  <a:cubicBezTo>
                    <a:pt x="0" y="26"/>
                    <a:pt x="0" y="26"/>
                    <a:pt x="1" y="27"/>
                  </a:cubicBezTo>
                  <a:cubicBezTo>
                    <a:pt x="5" y="33"/>
                    <a:pt x="5" y="33"/>
                    <a:pt x="5" y="33"/>
                  </a:cubicBezTo>
                  <a:cubicBezTo>
                    <a:pt x="5" y="34"/>
                    <a:pt x="6" y="35"/>
                    <a:pt x="7" y="34"/>
                  </a:cubicBezTo>
                  <a:cubicBezTo>
                    <a:pt x="10" y="33"/>
                    <a:pt x="10" y="33"/>
                    <a:pt x="10" y="33"/>
                  </a:cubicBezTo>
                  <a:cubicBezTo>
                    <a:pt x="12" y="33"/>
                    <a:pt x="13" y="34"/>
                    <a:pt x="14" y="35"/>
                  </a:cubicBezTo>
                  <a:cubicBezTo>
                    <a:pt x="14" y="38"/>
                    <a:pt x="14" y="38"/>
                    <a:pt x="14" y="38"/>
                  </a:cubicBezTo>
                  <a:cubicBezTo>
                    <a:pt x="14" y="39"/>
                    <a:pt x="15" y="40"/>
                    <a:pt x="16" y="40"/>
                  </a:cubicBezTo>
                  <a:cubicBezTo>
                    <a:pt x="24" y="40"/>
                    <a:pt x="24" y="40"/>
                    <a:pt x="24" y="40"/>
                  </a:cubicBezTo>
                  <a:cubicBezTo>
                    <a:pt x="25" y="40"/>
                    <a:pt x="26" y="39"/>
                    <a:pt x="26" y="38"/>
                  </a:cubicBezTo>
                  <a:cubicBezTo>
                    <a:pt x="26" y="35"/>
                    <a:pt x="26" y="35"/>
                    <a:pt x="26" y="35"/>
                  </a:cubicBezTo>
                  <a:cubicBezTo>
                    <a:pt x="28" y="34"/>
                    <a:pt x="29" y="34"/>
                    <a:pt x="30" y="33"/>
                  </a:cubicBezTo>
                  <a:cubicBezTo>
                    <a:pt x="33" y="34"/>
                    <a:pt x="33" y="34"/>
                    <a:pt x="33" y="34"/>
                  </a:cubicBezTo>
                  <a:cubicBezTo>
                    <a:pt x="33" y="34"/>
                    <a:pt x="34" y="35"/>
                    <a:pt x="34" y="34"/>
                  </a:cubicBezTo>
                  <a:cubicBezTo>
                    <a:pt x="35" y="34"/>
                    <a:pt x="35" y="34"/>
                    <a:pt x="35" y="33"/>
                  </a:cubicBezTo>
                  <a:cubicBezTo>
                    <a:pt x="39" y="27"/>
                    <a:pt x="39" y="27"/>
                    <a:pt x="39" y="27"/>
                  </a:cubicBezTo>
                  <a:cubicBezTo>
                    <a:pt x="40" y="26"/>
                    <a:pt x="40" y="24"/>
                    <a:pt x="39" y="24"/>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solidFill>
              <a:srgbClr val="FFFFFF"/>
            </a:solidFill>
            <a:ln>
              <a:noFill/>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nvGrpSpPr>
          <p:cNvPr id="998" name="Google Shape;998;p44"/>
          <p:cNvGrpSpPr/>
          <p:nvPr/>
        </p:nvGrpSpPr>
        <p:grpSpPr>
          <a:xfrm>
            <a:off x="7582045" y="3165219"/>
            <a:ext cx="461049" cy="453271"/>
            <a:chOff x="7718425" y="3248025"/>
            <a:chExt cx="360363" cy="361951"/>
          </a:xfrm>
        </p:grpSpPr>
        <p:sp>
          <p:nvSpPr>
            <p:cNvPr id="999" name="Google Shape;999;p44"/>
            <p:cNvSpPr/>
            <p:nvPr/>
          </p:nvSpPr>
          <p:spPr>
            <a:xfrm>
              <a:off x="7718425" y="3248025"/>
              <a:ext cx="360363" cy="331788"/>
            </a:xfrm>
            <a:custGeom>
              <a:rect b="b" l="l" r="r" t="t"/>
              <a:pathLst>
                <a:path extrusionOk="0" h="88" w="96">
                  <a:moveTo>
                    <a:pt x="21" y="88"/>
                  </a:moveTo>
                  <a:cubicBezTo>
                    <a:pt x="21" y="88"/>
                    <a:pt x="20" y="88"/>
                    <a:pt x="20" y="88"/>
                  </a:cubicBezTo>
                  <a:cubicBezTo>
                    <a:pt x="8" y="76"/>
                    <a:pt x="8" y="76"/>
                    <a:pt x="8" y="76"/>
                  </a:cubicBezTo>
                  <a:cubicBezTo>
                    <a:pt x="8" y="76"/>
                    <a:pt x="8" y="75"/>
                    <a:pt x="8" y="75"/>
                  </a:cubicBezTo>
                  <a:cubicBezTo>
                    <a:pt x="8" y="74"/>
                    <a:pt x="8" y="74"/>
                    <a:pt x="8" y="73"/>
                  </a:cubicBezTo>
                  <a:cubicBezTo>
                    <a:pt x="17" y="65"/>
                    <a:pt x="17" y="65"/>
                    <a:pt x="17" y="65"/>
                  </a:cubicBezTo>
                  <a:cubicBezTo>
                    <a:pt x="15" y="63"/>
                    <a:pt x="14" y="59"/>
                    <a:pt x="13" y="56"/>
                  </a:cubicBezTo>
                  <a:cubicBezTo>
                    <a:pt x="2" y="56"/>
                    <a:pt x="2" y="56"/>
                    <a:pt x="2" y="56"/>
                  </a:cubicBezTo>
                  <a:cubicBezTo>
                    <a:pt x="1" y="56"/>
                    <a:pt x="0" y="55"/>
                    <a:pt x="0" y="54"/>
                  </a:cubicBezTo>
                  <a:cubicBezTo>
                    <a:pt x="0" y="42"/>
                    <a:pt x="0" y="42"/>
                    <a:pt x="0" y="42"/>
                  </a:cubicBezTo>
                  <a:cubicBezTo>
                    <a:pt x="0" y="41"/>
                    <a:pt x="1" y="40"/>
                    <a:pt x="2" y="40"/>
                  </a:cubicBezTo>
                  <a:cubicBezTo>
                    <a:pt x="13" y="40"/>
                    <a:pt x="13" y="40"/>
                    <a:pt x="13" y="40"/>
                  </a:cubicBezTo>
                  <a:cubicBezTo>
                    <a:pt x="14" y="37"/>
                    <a:pt x="15" y="33"/>
                    <a:pt x="17" y="31"/>
                  </a:cubicBezTo>
                  <a:cubicBezTo>
                    <a:pt x="8" y="23"/>
                    <a:pt x="8" y="23"/>
                    <a:pt x="8" y="23"/>
                  </a:cubicBezTo>
                  <a:cubicBezTo>
                    <a:pt x="8" y="22"/>
                    <a:pt x="8" y="22"/>
                    <a:pt x="8" y="21"/>
                  </a:cubicBezTo>
                  <a:cubicBezTo>
                    <a:pt x="8" y="21"/>
                    <a:pt x="8" y="20"/>
                    <a:pt x="8" y="20"/>
                  </a:cubicBezTo>
                  <a:cubicBezTo>
                    <a:pt x="20" y="8"/>
                    <a:pt x="20" y="8"/>
                    <a:pt x="20" y="8"/>
                  </a:cubicBezTo>
                  <a:cubicBezTo>
                    <a:pt x="20" y="8"/>
                    <a:pt x="22" y="8"/>
                    <a:pt x="23" y="8"/>
                  </a:cubicBezTo>
                  <a:cubicBezTo>
                    <a:pt x="31" y="17"/>
                    <a:pt x="31" y="17"/>
                    <a:pt x="31" y="17"/>
                  </a:cubicBezTo>
                  <a:cubicBezTo>
                    <a:pt x="33" y="15"/>
                    <a:pt x="37" y="14"/>
                    <a:pt x="40" y="13"/>
                  </a:cubicBezTo>
                  <a:cubicBezTo>
                    <a:pt x="40" y="2"/>
                    <a:pt x="40" y="2"/>
                    <a:pt x="40" y="2"/>
                  </a:cubicBezTo>
                  <a:cubicBezTo>
                    <a:pt x="40" y="1"/>
                    <a:pt x="41" y="0"/>
                    <a:pt x="42" y="0"/>
                  </a:cubicBezTo>
                  <a:cubicBezTo>
                    <a:pt x="54" y="0"/>
                    <a:pt x="54" y="0"/>
                    <a:pt x="54" y="0"/>
                  </a:cubicBezTo>
                  <a:cubicBezTo>
                    <a:pt x="55" y="0"/>
                    <a:pt x="56" y="1"/>
                    <a:pt x="56" y="2"/>
                  </a:cubicBezTo>
                  <a:cubicBezTo>
                    <a:pt x="56" y="13"/>
                    <a:pt x="56" y="13"/>
                    <a:pt x="56" y="13"/>
                  </a:cubicBezTo>
                  <a:cubicBezTo>
                    <a:pt x="59" y="14"/>
                    <a:pt x="63" y="15"/>
                    <a:pt x="65" y="17"/>
                  </a:cubicBezTo>
                  <a:cubicBezTo>
                    <a:pt x="73" y="8"/>
                    <a:pt x="73" y="8"/>
                    <a:pt x="73" y="8"/>
                  </a:cubicBezTo>
                  <a:cubicBezTo>
                    <a:pt x="74" y="8"/>
                    <a:pt x="75" y="8"/>
                    <a:pt x="76" y="8"/>
                  </a:cubicBezTo>
                  <a:cubicBezTo>
                    <a:pt x="88" y="20"/>
                    <a:pt x="88" y="20"/>
                    <a:pt x="88" y="20"/>
                  </a:cubicBezTo>
                  <a:cubicBezTo>
                    <a:pt x="88" y="20"/>
                    <a:pt x="88" y="21"/>
                    <a:pt x="88" y="21"/>
                  </a:cubicBezTo>
                  <a:cubicBezTo>
                    <a:pt x="88" y="22"/>
                    <a:pt x="88" y="22"/>
                    <a:pt x="88" y="23"/>
                  </a:cubicBezTo>
                  <a:cubicBezTo>
                    <a:pt x="79" y="31"/>
                    <a:pt x="79" y="31"/>
                    <a:pt x="79" y="31"/>
                  </a:cubicBezTo>
                  <a:cubicBezTo>
                    <a:pt x="81" y="33"/>
                    <a:pt x="82" y="37"/>
                    <a:pt x="83" y="40"/>
                  </a:cubicBezTo>
                  <a:cubicBezTo>
                    <a:pt x="94" y="40"/>
                    <a:pt x="94" y="40"/>
                    <a:pt x="94" y="40"/>
                  </a:cubicBezTo>
                  <a:cubicBezTo>
                    <a:pt x="95" y="40"/>
                    <a:pt x="96" y="41"/>
                    <a:pt x="96" y="42"/>
                  </a:cubicBezTo>
                  <a:cubicBezTo>
                    <a:pt x="96" y="54"/>
                    <a:pt x="96" y="54"/>
                    <a:pt x="96" y="54"/>
                  </a:cubicBezTo>
                  <a:cubicBezTo>
                    <a:pt x="96" y="55"/>
                    <a:pt x="95" y="56"/>
                    <a:pt x="94" y="56"/>
                  </a:cubicBezTo>
                  <a:cubicBezTo>
                    <a:pt x="83" y="56"/>
                    <a:pt x="83" y="56"/>
                    <a:pt x="83" y="56"/>
                  </a:cubicBezTo>
                  <a:cubicBezTo>
                    <a:pt x="82" y="59"/>
                    <a:pt x="81" y="63"/>
                    <a:pt x="79" y="65"/>
                  </a:cubicBezTo>
                  <a:cubicBezTo>
                    <a:pt x="88" y="73"/>
                    <a:pt x="88" y="73"/>
                    <a:pt x="88" y="73"/>
                  </a:cubicBezTo>
                  <a:cubicBezTo>
                    <a:pt x="88" y="74"/>
                    <a:pt x="88" y="76"/>
                    <a:pt x="88" y="76"/>
                  </a:cubicBezTo>
                  <a:cubicBezTo>
                    <a:pt x="76" y="88"/>
                    <a:pt x="76" y="88"/>
                    <a:pt x="76" y="88"/>
                  </a:cubicBezTo>
                  <a:cubicBezTo>
                    <a:pt x="76" y="88"/>
                    <a:pt x="74" y="88"/>
                    <a:pt x="73" y="88"/>
                  </a:cubicBezTo>
                  <a:cubicBezTo>
                    <a:pt x="64" y="78"/>
                    <a:pt x="64" y="78"/>
                    <a:pt x="64" y="78"/>
                  </a:cubicBezTo>
                  <a:cubicBezTo>
                    <a:pt x="63" y="78"/>
                    <a:pt x="63" y="76"/>
                    <a:pt x="64" y="76"/>
                  </a:cubicBezTo>
                  <a:cubicBezTo>
                    <a:pt x="65" y="75"/>
                    <a:pt x="66" y="75"/>
                    <a:pt x="67" y="76"/>
                  </a:cubicBezTo>
                  <a:cubicBezTo>
                    <a:pt x="75" y="83"/>
                    <a:pt x="75" y="83"/>
                    <a:pt x="75" y="83"/>
                  </a:cubicBezTo>
                  <a:cubicBezTo>
                    <a:pt x="83" y="75"/>
                    <a:pt x="83" y="75"/>
                    <a:pt x="83" y="75"/>
                  </a:cubicBezTo>
                  <a:cubicBezTo>
                    <a:pt x="76" y="67"/>
                    <a:pt x="76" y="67"/>
                    <a:pt x="76" y="67"/>
                  </a:cubicBezTo>
                  <a:cubicBezTo>
                    <a:pt x="75" y="66"/>
                    <a:pt x="75" y="65"/>
                    <a:pt x="75" y="65"/>
                  </a:cubicBezTo>
                  <a:cubicBezTo>
                    <a:pt x="77" y="62"/>
                    <a:pt x="79" y="56"/>
                    <a:pt x="79" y="54"/>
                  </a:cubicBezTo>
                  <a:cubicBezTo>
                    <a:pt x="79" y="53"/>
                    <a:pt x="80" y="52"/>
                    <a:pt x="81" y="52"/>
                  </a:cubicBezTo>
                  <a:cubicBezTo>
                    <a:pt x="92" y="52"/>
                    <a:pt x="92" y="52"/>
                    <a:pt x="92" y="52"/>
                  </a:cubicBezTo>
                  <a:cubicBezTo>
                    <a:pt x="92" y="44"/>
                    <a:pt x="92" y="44"/>
                    <a:pt x="92" y="44"/>
                  </a:cubicBezTo>
                  <a:cubicBezTo>
                    <a:pt x="81" y="44"/>
                    <a:pt x="81" y="44"/>
                    <a:pt x="81" y="44"/>
                  </a:cubicBezTo>
                  <a:cubicBezTo>
                    <a:pt x="80" y="44"/>
                    <a:pt x="79" y="43"/>
                    <a:pt x="79" y="42"/>
                  </a:cubicBezTo>
                  <a:cubicBezTo>
                    <a:pt x="79" y="40"/>
                    <a:pt x="77" y="34"/>
                    <a:pt x="75" y="31"/>
                  </a:cubicBezTo>
                  <a:cubicBezTo>
                    <a:pt x="75" y="31"/>
                    <a:pt x="75" y="30"/>
                    <a:pt x="76" y="29"/>
                  </a:cubicBezTo>
                  <a:cubicBezTo>
                    <a:pt x="83" y="21"/>
                    <a:pt x="83" y="21"/>
                    <a:pt x="83" y="21"/>
                  </a:cubicBezTo>
                  <a:cubicBezTo>
                    <a:pt x="75" y="13"/>
                    <a:pt x="75" y="13"/>
                    <a:pt x="75" y="13"/>
                  </a:cubicBezTo>
                  <a:cubicBezTo>
                    <a:pt x="67" y="20"/>
                    <a:pt x="67" y="20"/>
                    <a:pt x="67" y="20"/>
                  </a:cubicBezTo>
                  <a:cubicBezTo>
                    <a:pt x="66" y="21"/>
                    <a:pt x="65" y="21"/>
                    <a:pt x="65" y="21"/>
                  </a:cubicBezTo>
                  <a:cubicBezTo>
                    <a:pt x="62" y="19"/>
                    <a:pt x="57" y="18"/>
                    <a:pt x="54" y="17"/>
                  </a:cubicBezTo>
                  <a:cubicBezTo>
                    <a:pt x="53" y="17"/>
                    <a:pt x="52" y="16"/>
                    <a:pt x="52" y="15"/>
                  </a:cubicBezTo>
                  <a:cubicBezTo>
                    <a:pt x="52" y="4"/>
                    <a:pt x="52" y="4"/>
                    <a:pt x="52" y="4"/>
                  </a:cubicBezTo>
                  <a:cubicBezTo>
                    <a:pt x="44" y="4"/>
                    <a:pt x="44" y="4"/>
                    <a:pt x="44" y="4"/>
                  </a:cubicBezTo>
                  <a:cubicBezTo>
                    <a:pt x="44" y="15"/>
                    <a:pt x="44" y="15"/>
                    <a:pt x="44" y="15"/>
                  </a:cubicBezTo>
                  <a:cubicBezTo>
                    <a:pt x="44" y="16"/>
                    <a:pt x="43" y="17"/>
                    <a:pt x="42" y="17"/>
                  </a:cubicBezTo>
                  <a:cubicBezTo>
                    <a:pt x="39" y="18"/>
                    <a:pt x="34" y="19"/>
                    <a:pt x="31" y="21"/>
                  </a:cubicBezTo>
                  <a:cubicBezTo>
                    <a:pt x="31" y="21"/>
                    <a:pt x="30" y="21"/>
                    <a:pt x="29" y="20"/>
                  </a:cubicBezTo>
                  <a:cubicBezTo>
                    <a:pt x="21" y="13"/>
                    <a:pt x="21" y="13"/>
                    <a:pt x="21" y="13"/>
                  </a:cubicBezTo>
                  <a:cubicBezTo>
                    <a:pt x="13" y="21"/>
                    <a:pt x="13" y="21"/>
                    <a:pt x="13" y="21"/>
                  </a:cubicBezTo>
                  <a:cubicBezTo>
                    <a:pt x="20" y="29"/>
                    <a:pt x="20" y="29"/>
                    <a:pt x="20" y="29"/>
                  </a:cubicBezTo>
                  <a:cubicBezTo>
                    <a:pt x="21" y="30"/>
                    <a:pt x="21" y="31"/>
                    <a:pt x="21" y="31"/>
                  </a:cubicBezTo>
                  <a:cubicBezTo>
                    <a:pt x="19" y="34"/>
                    <a:pt x="17" y="40"/>
                    <a:pt x="17" y="42"/>
                  </a:cubicBezTo>
                  <a:cubicBezTo>
                    <a:pt x="17" y="43"/>
                    <a:pt x="16" y="44"/>
                    <a:pt x="15" y="44"/>
                  </a:cubicBezTo>
                  <a:cubicBezTo>
                    <a:pt x="4" y="44"/>
                    <a:pt x="4" y="44"/>
                    <a:pt x="4" y="44"/>
                  </a:cubicBezTo>
                  <a:cubicBezTo>
                    <a:pt x="4" y="52"/>
                    <a:pt x="4" y="52"/>
                    <a:pt x="4" y="52"/>
                  </a:cubicBezTo>
                  <a:cubicBezTo>
                    <a:pt x="15" y="52"/>
                    <a:pt x="15" y="52"/>
                    <a:pt x="15" y="52"/>
                  </a:cubicBezTo>
                  <a:cubicBezTo>
                    <a:pt x="16" y="52"/>
                    <a:pt x="17" y="53"/>
                    <a:pt x="17" y="54"/>
                  </a:cubicBezTo>
                  <a:cubicBezTo>
                    <a:pt x="17" y="56"/>
                    <a:pt x="19" y="62"/>
                    <a:pt x="21" y="65"/>
                  </a:cubicBezTo>
                  <a:cubicBezTo>
                    <a:pt x="21" y="65"/>
                    <a:pt x="21" y="66"/>
                    <a:pt x="20" y="67"/>
                  </a:cubicBezTo>
                  <a:cubicBezTo>
                    <a:pt x="13" y="75"/>
                    <a:pt x="13" y="75"/>
                    <a:pt x="13" y="75"/>
                  </a:cubicBezTo>
                  <a:cubicBezTo>
                    <a:pt x="21" y="83"/>
                    <a:pt x="21" y="83"/>
                    <a:pt x="21" y="83"/>
                  </a:cubicBezTo>
                  <a:cubicBezTo>
                    <a:pt x="29" y="76"/>
                    <a:pt x="29" y="76"/>
                    <a:pt x="29" y="76"/>
                  </a:cubicBezTo>
                  <a:cubicBezTo>
                    <a:pt x="30" y="75"/>
                    <a:pt x="31" y="75"/>
                    <a:pt x="32" y="76"/>
                  </a:cubicBezTo>
                  <a:cubicBezTo>
                    <a:pt x="33" y="76"/>
                    <a:pt x="33" y="78"/>
                    <a:pt x="32" y="78"/>
                  </a:cubicBezTo>
                  <a:cubicBezTo>
                    <a:pt x="23" y="88"/>
                    <a:pt x="23" y="88"/>
                    <a:pt x="23" y="88"/>
                  </a:cubicBezTo>
                  <a:cubicBezTo>
                    <a:pt x="22" y="88"/>
                    <a:pt x="22" y="88"/>
                    <a:pt x="21" y="88"/>
                  </a:cubicBezTo>
                  <a:close/>
                </a:path>
              </a:pathLst>
            </a:custGeom>
            <a:solidFill>
              <a:srgbClr val="FFFFFF"/>
            </a:solidFill>
            <a:ln>
              <a:noFill/>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000" name="Google Shape;1000;p44"/>
            <p:cNvSpPr/>
            <p:nvPr/>
          </p:nvSpPr>
          <p:spPr>
            <a:xfrm>
              <a:off x="7869238" y="3549650"/>
              <a:ext cx="60325" cy="15875"/>
            </a:xfrm>
            <a:custGeom>
              <a:rect b="b" l="l" r="r" t="t"/>
              <a:pathLst>
                <a:path extrusionOk="0" h="4" w="16">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solidFill>
              <a:srgbClr val="FFFFFF"/>
            </a:solidFill>
            <a:ln>
              <a:noFill/>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001" name="Google Shape;1001;p44"/>
            <p:cNvSpPr/>
            <p:nvPr/>
          </p:nvSpPr>
          <p:spPr>
            <a:xfrm>
              <a:off x="7869238" y="3579813"/>
              <a:ext cx="60325" cy="30163"/>
            </a:xfrm>
            <a:custGeom>
              <a:rect b="b" l="l" r="r" t="t"/>
              <a:pathLst>
                <a:path extrusionOk="0" h="8" w="16">
                  <a:moveTo>
                    <a:pt x="14" y="0"/>
                  </a:moveTo>
                  <a:cubicBezTo>
                    <a:pt x="2" y="0"/>
                    <a:pt x="2" y="0"/>
                    <a:pt x="2" y="0"/>
                  </a:cubicBezTo>
                  <a:cubicBezTo>
                    <a:pt x="1" y="0"/>
                    <a:pt x="0" y="1"/>
                    <a:pt x="0" y="2"/>
                  </a:cubicBezTo>
                  <a:cubicBezTo>
                    <a:pt x="0" y="3"/>
                    <a:pt x="1" y="4"/>
                    <a:pt x="2" y="4"/>
                  </a:cubicBezTo>
                  <a:cubicBezTo>
                    <a:pt x="6" y="4"/>
                    <a:pt x="6" y="4"/>
                    <a:pt x="6" y="4"/>
                  </a:cubicBezTo>
                  <a:cubicBezTo>
                    <a:pt x="6" y="6"/>
                    <a:pt x="6" y="6"/>
                    <a:pt x="6" y="6"/>
                  </a:cubicBezTo>
                  <a:cubicBezTo>
                    <a:pt x="6" y="7"/>
                    <a:pt x="7" y="8"/>
                    <a:pt x="8" y="8"/>
                  </a:cubicBezTo>
                  <a:cubicBezTo>
                    <a:pt x="9" y="8"/>
                    <a:pt x="10" y="7"/>
                    <a:pt x="10" y="6"/>
                  </a:cubicBezTo>
                  <a:cubicBezTo>
                    <a:pt x="10" y="4"/>
                    <a:pt x="10" y="4"/>
                    <a:pt x="10" y="4"/>
                  </a:cubicBezTo>
                  <a:cubicBezTo>
                    <a:pt x="14" y="4"/>
                    <a:pt x="14" y="4"/>
                    <a:pt x="14" y="4"/>
                  </a:cubicBezTo>
                  <a:cubicBezTo>
                    <a:pt x="15" y="4"/>
                    <a:pt x="16" y="3"/>
                    <a:pt x="16" y="2"/>
                  </a:cubicBezTo>
                  <a:cubicBezTo>
                    <a:pt x="16" y="1"/>
                    <a:pt x="15" y="0"/>
                    <a:pt x="14" y="0"/>
                  </a:cubicBezTo>
                  <a:close/>
                </a:path>
              </a:pathLst>
            </a:custGeom>
            <a:solidFill>
              <a:srgbClr val="FFFFFF"/>
            </a:solidFill>
            <a:ln>
              <a:noFill/>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002" name="Google Shape;1002;p44"/>
            <p:cNvSpPr/>
            <p:nvPr/>
          </p:nvSpPr>
          <p:spPr>
            <a:xfrm>
              <a:off x="7805738" y="3338513"/>
              <a:ext cx="187325" cy="196850"/>
            </a:xfrm>
            <a:custGeom>
              <a:rect b="b" l="l" r="r" t="t"/>
              <a:pathLst>
                <a:path extrusionOk="0" h="52" w="50">
                  <a:moveTo>
                    <a:pt x="25" y="0"/>
                  </a:moveTo>
                  <a:cubicBezTo>
                    <a:pt x="11" y="0"/>
                    <a:pt x="0" y="11"/>
                    <a:pt x="0" y="24"/>
                  </a:cubicBezTo>
                  <a:cubicBezTo>
                    <a:pt x="0" y="34"/>
                    <a:pt x="7" y="43"/>
                    <a:pt x="17" y="47"/>
                  </a:cubicBezTo>
                  <a:cubicBezTo>
                    <a:pt x="17" y="50"/>
                    <a:pt x="17" y="50"/>
                    <a:pt x="17" y="50"/>
                  </a:cubicBezTo>
                  <a:cubicBezTo>
                    <a:pt x="17" y="51"/>
                    <a:pt x="18" y="52"/>
                    <a:pt x="19" y="52"/>
                  </a:cubicBezTo>
                  <a:cubicBezTo>
                    <a:pt x="31" y="52"/>
                    <a:pt x="31" y="52"/>
                    <a:pt x="31" y="52"/>
                  </a:cubicBezTo>
                  <a:cubicBezTo>
                    <a:pt x="32" y="52"/>
                    <a:pt x="33" y="51"/>
                    <a:pt x="33" y="50"/>
                  </a:cubicBezTo>
                  <a:cubicBezTo>
                    <a:pt x="33" y="47"/>
                    <a:pt x="33" y="47"/>
                    <a:pt x="33" y="47"/>
                  </a:cubicBezTo>
                  <a:cubicBezTo>
                    <a:pt x="43" y="43"/>
                    <a:pt x="50" y="34"/>
                    <a:pt x="50" y="24"/>
                  </a:cubicBezTo>
                  <a:cubicBezTo>
                    <a:pt x="50" y="11"/>
                    <a:pt x="39" y="0"/>
                    <a:pt x="25" y="0"/>
                  </a:cubicBezTo>
                  <a:close/>
                </a:path>
              </a:pathLst>
            </a:custGeom>
            <a:solidFill>
              <a:srgbClr val="FFFFFF"/>
            </a:solidFill>
            <a:ln>
              <a:noFill/>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1003" name="Google Shape;1003;p44"/>
          <p:cNvSpPr/>
          <p:nvPr/>
        </p:nvSpPr>
        <p:spPr>
          <a:xfrm>
            <a:off x="311700" y="986400"/>
            <a:ext cx="1803600" cy="413400"/>
          </a:xfrm>
          <a:prstGeom prst="roundRect">
            <a:avLst>
              <a:gd fmla="val 50000" name="adj"/>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600">
                <a:latin typeface="Roboto"/>
                <a:ea typeface="Roboto"/>
                <a:cs typeface="Roboto"/>
                <a:sym typeface="Roboto"/>
              </a:rPr>
              <a:t>Scaling</a:t>
            </a:r>
            <a:endParaRPr sz="1800">
              <a:solidFill>
                <a:srgbClr val="3F3F3F"/>
              </a:solidFill>
              <a:latin typeface="Georgia"/>
              <a:ea typeface="Georgia"/>
              <a:cs typeface="Georgia"/>
              <a:sym typeface="Georgia"/>
            </a:endParaRPr>
          </a:p>
        </p:txBody>
      </p:sp>
      <p:sp>
        <p:nvSpPr>
          <p:cNvPr id="1004" name="Google Shape;1004;p44"/>
          <p:cNvSpPr/>
          <p:nvPr/>
        </p:nvSpPr>
        <p:spPr>
          <a:xfrm>
            <a:off x="437900" y="166050"/>
            <a:ext cx="8858400" cy="452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F887E"/>
                </a:solidFill>
                <a:latin typeface="Montserrat"/>
                <a:ea typeface="Montserrat"/>
                <a:cs typeface="Montserrat"/>
                <a:sym typeface="Montserrat"/>
              </a:rPr>
              <a:t>Process</a:t>
            </a:r>
            <a:r>
              <a:rPr lang="en" sz="2400">
                <a:solidFill>
                  <a:srgbClr val="1F887E"/>
                </a:solidFill>
                <a:latin typeface="Montserrat"/>
                <a:ea typeface="Montserrat"/>
                <a:cs typeface="Montserrat"/>
                <a:sym typeface="Montserrat"/>
              </a:rPr>
              <a:t> Flow</a:t>
            </a:r>
            <a:endParaRPr i="0" sz="2400" u="none" cap="none" strike="noStrike">
              <a:solidFill>
                <a:srgbClr val="217AB7"/>
              </a:solidFill>
              <a:latin typeface="Montserrat"/>
              <a:ea typeface="Montserrat"/>
              <a:cs typeface="Montserrat"/>
              <a:sym typeface="Montserrat"/>
            </a:endParaRPr>
          </a:p>
        </p:txBody>
      </p:sp>
      <p:sp>
        <p:nvSpPr>
          <p:cNvPr id="1005" name="Google Shape;1005;p44"/>
          <p:cNvSpPr/>
          <p:nvPr/>
        </p:nvSpPr>
        <p:spPr>
          <a:xfrm>
            <a:off x="539353" y="23875"/>
            <a:ext cx="986400" cy="76500"/>
          </a:xfrm>
          <a:prstGeom prst="rect">
            <a:avLst/>
          </a:prstGeom>
          <a:solidFill>
            <a:srgbClr val="249C9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006" name="Google Shape;1006;p44"/>
          <p:cNvSpPr/>
          <p:nvPr/>
        </p:nvSpPr>
        <p:spPr>
          <a:xfrm>
            <a:off x="4712500" y="872550"/>
            <a:ext cx="1920300" cy="641100"/>
          </a:xfrm>
          <a:prstGeom prst="roundRect">
            <a:avLst>
              <a:gd fmla="val 50000" name="adj"/>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500">
                <a:latin typeface="Roboto"/>
                <a:ea typeface="Roboto"/>
                <a:cs typeface="Roboto"/>
                <a:sym typeface="Roboto"/>
              </a:rPr>
              <a:t>Pipeline Creation</a:t>
            </a:r>
            <a:endParaRPr sz="1600">
              <a:solidFill>
                <a:srgbClr val="3F3F3F"/>
              </a:solidFill>
              <a:latin typeface="Georgia"/>
              <a:ea typeface="Georgia"/>
              <a:cs typeface="Georgia"/>
              <a:sym typeface="Georgia"/>
            </a:endParaRPr>
          </a:p>
        </p:txBody>
      </p:sp>
      <p:sp>
        <p:nvSpPr>
          <p:cNvPr id="1007" name="Google Shape;1007;p44"/>
          <p:cNvSpPr/>
          <p:nvPr/>
        </p:nvSpPr>
        <p:spPr>
          <a:xfrm>
            <a:off x="2514407" y="4219824"/>
            <a:ext cx="1803600" cy="413400"/>
          </a:xfrm>
          <a:prstGeom prst="roundRect">
            <a:avLst>
              <a:gd fmla="val 50000" name="adj"/>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600">
                <a:latin typeface="Roboto"/>
                <a:ea typeface="Roboto"/>
                <a:cs typeface="Roboto"/>
                <a:sym typeface="Roboto"/>
              </a:rPr>
              <a:t>Splitting</a:t>
            </a:r>
            <a:endParaRPr sz="2200">
              <a:solidFill>
                <a:srgbClr val="3F3F3F"/>
              </a:solidFill>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17"/>
          <p:cNvPicPr preferRelativeResize="0"/>
          <p:nvPr/>
        </p:nvPicPr>
        <p:blipFill rotWithShape="1">
          <a:blip r:embed="rId3">
            <a:alphaModFix/>
          </a:blip>
          <a:srcRect b="0" l="0" r="0" t="0"/>
          <a:stretch/>
        </p:blipFill>
        <p:spPr>
          <a:xfrm>
            <a:off x="8076677" y="-5374"/>
            <a:ext cx="1055350" cy="790515"/>
          </a:xfrm>
          <a:prstGeom prst="rect">
            <a:avLst/>
          </a:prstGeom>
          <a:noFill/>
          <a:ln>
            <a:noFill/>
          </a:ln>
        </p:spPr>
      </p:pic>
      <p:sp>
        <p:nvSpPr>
          <p:cNvPr id="143" name="Google Shape;143;p17"/>
          <p:cNvSpPr/>
          <p:nvPr/>
        </p:nvSpPr>
        <p:spPr>
          <a:xfrm>
            <a:off x="139779" y="170800"/>
            <a:ext cx="5817600" cy="435600"/>
          </a:xfrm>
          <a:prstGeom prst="rect">
            <a:avLst/>
          </a:prstGeom>
          <a:noFill/>
          <a:ln>
            <a:noFill/>
          </a:ln>
        </p:spPr>
        <p:txBody>
          <a:bodyPr anchorCtr="0" anchor="t" bIns="34275" lIns="68575" spcFirstLastPara="1" rIns="68575" wrap="square" tIns="34275">
            <a:noAutofit/>
          </a:bodyPr>
          <a:lstStyle/>
          <a:p>
            <a:pPr indent="0" lvl="0" marL="38100" marR="0" rtl="0" algn="l">
              <a:lnSpc>
                <a:spcPct val="100000"/>
              </a:lnSpc>
              <a:spcBef>
                <a:spcPts val="0"/>
              </a:spcBef>
              <a:spcAft>
                <a:spcPts val="0"/>
              </a:spcAft>
              <a:buClr>
                <a:srgbClr val="000000"/>
              </a:buClr>
              <a:buSzPts val="2700"/>
              <a:buFont typeface="Arial"/>
              <a:buNone/>
            </a:pPr>
            <a:r>
              <a:rPr lang="en" sz="2400">
                <a:solidFill>
                  <a:srgbClr val="1F887E"/>
                </a:solidFill>
                <a:latin typeface="Montserrat"/>
                <a:ea typeface="Montserrat"/>
                <a:cs typeface="Montserrat"/>
                <a:sym typeface="Montserrat"/>
              </a:rPr>
              <a:t>Marketing Mix Modelling</a:t>
            </a:r>
            <a:endParaRPr sz="2700">
              <a:solidFill>
                <a:srgbClr val="1F887E"/>
              </a:solidFill>
              <a:latin typeface="Montserrat"/>
              <a:ea typeface="Montserrat"/>
              <a:cs typeface="Montserrat"/>
              <a:sym typeface="Montserrat"/>
            </a:endParaRPr>
          </a:p>
          <a:p>
            <a:pPr indent="0" lvl="0" marL="38100" marR="0" rtl="0" algn="l">
              <a:lnSpc>
                <a:spcPct val="100000"/>
              </a:lnSpc>
              <a:spcBef>
                <a:spcPts val="0"/>
              </a:spcBef>
              <a:spcAft>
                <a:spcPts val="0"/>
              </a:spcAft>
              <a:buClr>
                <a:srgbClr val="000000"/>
              </a:buClr>
              <a:buSzPts val="2700"/>
              <a:buFont typeface="Arial"/>
              <a:buNone/>
            </a:pPr>
            <a:r>
              <a:t/>
            </a:r>
            <a:endParaRPr sz="2700">
              <a:solidFill>
                <a:srgbClr val="1F887E"/>
              </a:solidFill>
              <a:latin typeface="Montserrat"/>
              <a:ea typeface="Montserrat"/>
              <a:cs typeface="Montserrat"/>
              <a:sym typeface="Montserrat"/>
            </a:endParaRPr>
          </a:p>
        </p:txBody>
      </p:sp>
      <p:pic>
        <p:nvPicPr>
          <p:cNvPr id="144" name="Google Shape;144;p17"/>
          <p:cNvPicPr preferRelativeResize="0"/>
          <p:nvPr/>
        </p:nvPicPr>
        <p:blipFill rotWithShape="1">
          <a:blip r:embed="rId3">
            <a:alphaModFix/>
          </a:blip>
          <a:srcRect b="0" l="0" r="0" t="0"/>
          <a:stretch/>
        </p:blipFill>
        <p:spPr>
          <a:xfrm rot="10800000">
            <a:off x="-9943" y="4149729"/>
            <a:ext cx="1343975" cy="1006700"/>
          </a:xfrm>
          <a:prstGeom prst="rect">
            <a:avLst/>
          </a:prstGeom>
          <a:noFill/>
          <a:ln>
            <a:noFill/>
          </a:ln>
        </p:spPr>
      </p:pic>
      <p:pic>
        <p:nvPicPr>
          <p:cNvPr id="145" name="Google Shape;145;p17"/>
          <p:cNvPicPr preferRelativeResize="0"/>
          <p:nvPr/>
        </p:nvPicPr>
        <p:blipFill rotWithShape="1">
          <a:blip r:embed="rId4">
            <a:alphaModFix/>
          </a:blip>
          <a:srcRect b="0" l="0" r="0" t="0"/>
          <a:stretch/>
        </p:blipFill>
        <p:spPr>
          <a:xfrm>
            <a:off x="7720672" y="214628"/>
            <a:ext cx="1283517" cy="216123"/>
          </a:xfrm>
          <a:prstGeom prst="rect">
            <a:avLst/>
          </a:prstGeom>
          <a:noFill/>
          <a:ln>
            <a:noFill/>
          </a:ln>
        </p:spPr>
      </p:pic>
      <p:sp>
        <p:nvSpPr>
          <p:cNvPr id="146" name="Google Shape;146;p17"/>
          <p:cNvSpPr/>
          <p:nvPr/>
        </p:nvSpPr>
        <p:spPr>
          <a:xfrm>
            <a:off x="0" y="4882823"/>
            <a:ext cx="9144000" cy="16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Arial"/>
                <a:ea typeface="Arial"/>
                <a:cs typeface="Arial"/>
                <a:sym typeface="Arial"/>
              </a:rPr>
              <a:t>Disclaimer: The information transmitted by this presentation is intended for the person or entity to which it is addressed. This presentation may contain confidential information. Please note that any use or circulation of this presentation is not permitted.</a:t>
            </a:r>
            <a:endParaRPr b="0" i="0" sz="1100" u="none" cap="none" strike="noStrike">
              <a:solidFill>
                <a:srgbClr val="000000"/>
              </a:solidFill>
              <a:latin typeface="Arial"/>
              <a:ea typeface="Arial"/>
              <a:cs typeface="Arial"/>
              <a:sym typeface="Arial"/>
            </a:endParaRPr>
          </a:p>
        </p:txBody>
      </p:sp>
      <p:sp>
        <p:nvSpPr>
          <p:cNvPr id="147" name="Google Shape;147;p17"/>
          <p:cNvSpPr/>
          <p:nvPr/>
        </p:nvSpPr>
        <p:spPr>
          <a:xfrm>
            <a:off x="347633" y="0"/>
            <a:ext cx="986400" cy="93300"/>
          </a:xfrm>
          <a:prstGeom prst="rect">
            <a:avLst/>
          </a:prstGeom>
          <a:solidFill>
            <a:srgbClr val="1F887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2060"/>
              </a:solidFill>
              <a:latin typeface="Calibri"/>
              <a:ea typeface="Calibri"/>
              <a:cs typeface="Calibri"/>
              <a:sym typeface="Calibri"/>
            </a:endParaRPr>
          </a:p>
        </p:txBody>
      </p:sp>
      <p:pic>
        <p:nvPicPr>
          <p:cNvPr id="148" name="Google Shape;148;p17"/>
          <p:cNvPicPr preferRelativeResize="0"/>
          <p:nvPr/>
        </p:nvPicPr>
        <p:blipFill rotWithShape="1">
          <a:blip r:embed="rId5">
            <a:alphaModFix/>
          </a:blip>
          <a:srcRect b="8190" l="2985" r="3704" t="3835"/>
          <a:stretch/>
        </p:blipFill>
        <p:spPr>
          <a:xfrm>
            <a:off x="139775" y="1576500"/>
            <a:ext cx="8796452" cy="3177876"/>
          </a:xfrm>
          <a:prstGeom prst="rect">
            <a:avLst/>
          </a:prstGeom>
          <a:noFill/>
          <a:ln cap="flat" cmpd="sng" w="9525">
            <a:solidFill>
              <a:srgbClr val="249C90"/>
            </a:solidFill>
            <a:prstDash val="solid"/>
            <a:round/>
            <a:headEnd len="sm" w="sm" type="none"/>
            <a:tailEnd len="sm" w="sm" type="none"/>
          </a:ln>
        </p:spPr>
      </p:pic>
      <p:sp>
        <p:nvSpPr>
          <p:cNvPr id="149" name="Google Shape;149;p17"/>
          <p:cNvSpPr txBox="1"/>
          <p:nvPr/>
        </p:nvSpPr>
        <p:spPr>
          <a:xfrm>
            <a:off x="242525" y="822050"/>
            <a:ext cx="8035800" cy="7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rgbClr val="333333"/>
                </a:solidFill>
                <a:highlight>
                  <a:schemeClr val="lt1"/>
                </a:highlight>
                <a:latin typeface="Open Sans"/>
                <a:ea typeface="Open Sans"/>
                <a:cs typeface="Open Sans"/>
                <a:sym typeface="Open Sans"/>
              </a:rPr>
              <a:t>It is an</a:t>
            </a:r>
            <a:r>
              <a:rPr lang="en" sz="1150">
                <a:solidFill>
                  <a:srgbClr val="333333"/>
                </a:solidFill>
                <a:highlight>
                  <a:srgbClr val="FFFFFF"/>
                </a:highlight>
                <a:latin typeface="Open Sans"/>
                <a:ea typeface="Open Sans"/>
                <a:cs typeface="Open Sans"/>
                <a:sym typeface="Open Sans"/>
              </a:rPr>
              <a:t> analytical approach that uses </a:t>
            </a:r>
            <a:r>
              <a:rPr lang="en" sz="1150">
                <a:solidFill>
                  <a:srgbClr val="333333"/>
                </a:solidFill>
                <a:highlight>
                  <a:srgbClr val="FFFFFF"/>
                </a:highlight>
                <a:latin typeface="Open Sans"/>
                <a:ea typeface="Open Sans"/>
                <a:cs typeface="Open Sans"/>
                <a:sym typeface="Open Sans"/>
              </a:rPr>
              <a:t>historical</a:t>
            </a:r>
            <a:r>
              <a:rPr lang="en" sz="1150">
                <a:solidFill>
                  <a:srgbClr val="333333"/>
                </a:solidFill>
                <a:highlight>
                  <a:srgbClr val="FFFFFF"/>
                </a:highlight>
                <a:latin typeface="Open Sans"/>
                <a:ea typeface="Open Sans"/>
                <a:cs typeface="Open Sans"/>
                <a:sym typeface="Open Sans"/>
              </a:rPr>
              <a:t> information, such as syndicated point-of-sale data and companies’ internal data, to</a:t>
            </a:r>
            <a:r>
              <a:rPr lang="en" sz="1150">
                <a:solidFill>
                  <a:srgbClr val="333333"/>
                </a:solidFill>
                <a:highlight>
                  <a:srgbClr val="FFFFFF"/>
                </a:highlight>
                <a:latin typeface="Open Sans"/>
                <a:ea typeface="Open Sans"/>
                <a:cs typeface="Open Sans"/>
                <a:sym typeface="Open Sans"/>
              </a:rPr>
              <a:t> estimate the effectiveness of various marketing initiatives in increasing Return on Investment (ROI). It is often used to optimize </a:t>
            </a:r>
            <a:r>
              <a:rPr lang="en" sz="1150">
                <a:solidFill>
                  <a:srgbClr val="333333"/>
                </a:solidFill>
                <a:highlight>
                  <a:srgbClr val="FFFFFF"/>
                </a:highlight>
                <a:uFill>
                  <a:noFill/>
                </a:uFill>
                <a:latin typeface="Open Sans"/>
                <a:ea typeface="Open Sans"/>
                <a:cs typeface="Open Sans"/>
                <a:sym typeface="Open Sans"/>
                <a:hlinkClick r:id="rId6">
                  <a:extLst>
                    <a:ext uri="{A12FA001-AC4F-418D-AE19-62706E023703}">
                      <ahyp:hlinkClr val="tx"/>
                    </a:ext>
                  </a:extLst>
                </a:hlinkClick>
              </a:rPr>
              <a:t>advertising</a:t>
            </a:r>
            <a:r>
              <a:rPr lang="en" sz="1150">
                <a:solidFill>
                  <a:srgbClr val="333333"/>
                </a:solidFill>
                <a:highlight>
                  <a:srgbClr val="FFFFFF"/>
                </a:highlight>
                <a:latin typeface="Open Sans"/>
                <a:ea typeface="Open Sans"/>
                <a:cs typeface="Open Sans"/>
                <a:sym typeface="Open Sans"/>
              </a:rPr>
              <a:t> mix and promotional tactics with respect to sales revenue or profit. </a:t>
            </a:r>
            <a:endParaRPr>
              <a:latin typeface="Open Sans"/>
              <a:ea typeface="Open Sans"/>
              <a:cs typeface="Open Sans"/>
              <a:sym typeface="Open Sans"/>
            </a:endParaRPr>
          </a:p>
        </p:txBody>
      </p:sp>
    </p:spTree>
  </p:cSld>
  <p:clrMapOvr>
    <a:masterClrMapping/>
  </p:clrMapOvr>
  <mc:AlternateContent>
    <mc:Choice Requires="p14">
      <p:transition spd="slow" p14:dur="1300">
        <p:fade thruBlk="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18"/>
          <p:cNvPicPr preferRelativeResize="0"/>
          <p:nvPr/>
        </p:nvPicPr>
        <p:blipFill rotWithShape="1">
          <a:blip r:embed="rId4">
            <a:alphaModFix/>
          </a:blip>
          <a:srcRect b="0" l="0" r="0" t="0"/>
          <a:stretch/>
        </p:blipFill>
        <p:spPr>
          <a:xfrm>
            <a:off x="8076677" y="-5374"/>
            <a:ext cx="1055350" cy="790515"/>
          </a:xfrm>
          <a:prstGeom prst="rect">
            <a:avLst/>
          </a:prstGeom>
          <a:noFill/>
          <a:ln>
            <a:noFill/>
          </a:ln>
        </p:spPr>
      </p:pic>
      <p:pic>
        <p:nvPicPr>
          <p:cNvPr id="156" name="Google Shape;156;p18"/>
          <p:cNvPicPr preferRelativeResize="0"/>
          <p:nvPr/>
        </p:nvPicPr>
        <p:blipFill rotWithShape="1">
          <a:blip r:embed="rId4">
            <a:alphaModFix/>
          </a:blip>
          <a:srcRect b="0" l="0" r="0" t="0"/>
          <a:stretch/>
        </p:blipFill>
        <p:spPr>
          <a:xfrm rot="10800000">
            <a:off x="-9943" y="4149729"/>
            <a:ext cx="1343975" cy="1006700"/>
          </a:xfrm>
          <a:prstGeom prst="rect">
            <a:avLst/>
          </a:prstGeom>
          <a:noFill/>
          <a:ln>
            <a:noFill/>
          </a:ln>
        </p:spPr>
      </p:pic>
      <p:pic>
        <p:nvPicPr>
          <p:cNvPr id="157" name="Google Shape;157;p18"/>
          <p:cNvPicPr preferRelativeResize="0"/>
          <p:nvPr/>
        </p:nvPicPr>
        <p:blipFill rotWithShape="1">
          <a:blip r:embed="rId5">
            <a:alphaModFix/>
          </a:blip>
          <a:srcRect b="0" l="0" r="0" t="0"/>
          <a:stretch/>
        </p:blipFill>
        <p:spPr>
          <a:xfrm>
            <a:off x="7720672" y="214628"/>
            <a:ext cx="1283517" cy="216123"/>
          </a:xfrm>
          <a:prstGeom prst="rect">
            <a:avLst/>
          </a:prstGeom>
          <a:noFill/>
          <a:ln>
            <a:noFill/>
          </a:ln>
        </p:spPr>
      </p:pic>
      <p:sp>
        <p:nvSpPr>
          <p:cNvPr id="158" name="Google Shape;158;p18"/>
          <p:cNvSpPr/>
          <p:nvPr/>
        </p:nvSpPr>
        <p:spPr>
          <a:xfrm>
            <a:off x="0" y="4882823"/>
            <a:ext cx="9144000" cy="16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Arial"/>
                <a:ea typeface="Arial"/>
                <a:cs typeface="Arial"/>
                <a:sym typeface="Arial"/>
              </a:rPr>
              <a:t>Disclaimer: The information transmitted by this presentation is intended for the person or entity to which it is addressed. This presentation may contain confidential information. Please note that any use or circulation of this presentation is not permitted.</a:t>
            </a:r>
            <a:endParaRPr b="0" i="0" sz="1100" u="none" cap="none" strike="noStrike">
              <a:solidFill>
                <a:srgbClr val="000000"/>
              </a:solidFill>
              <a:latin typeface="Arial"/>
              <a:ea typeface="Arial"/>
              <a:cs typeface="Arial"/>
              <a:sym typeface="Arial"/>
            </a:endParaRPr>
          </a:p>
        </p:txBody>
      </p:sp>
      <p:sp>
        <p:nvSpPr>
          <p:cNvPr id="159" name="Google Shape;159;p18"/>
          <p:cNvSpPr/>
          <p:nvPr/>
        </p:nvSpPr>
        <p:spPr>
          <a:xfrm>
            <a:off x="347633" y="0"/>
            <a:ext cx="986400" cy="93300"/>
          </a:xfrm>
          <a:prstGeom prst="rect">
            <a:avLst/>
          </a:prstGeom>
          <a:solidFill>
            <a:srgbClr val="1F887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2060"/>
              </a:solidFill>
              <a:latin typeface="Calibri"/>
              <a:ea typeface="Calibri"/>
              <a:cs typeface="Calibri"/>
              <a:sym typeface="Calibri"/>
            </a:endParaRPr>
          </a:p>
        </p:txBody>
      </p:sp>
      <p:sp>
        <p:nvSpPr>
          <p:cNvPr id="160" name="Google Shape;160;p18"/>
          <p:cNvSpPr txBox="1"/>
          <p:nvPr>
            <p:ph type="title"/>
          </p:nvPr>
        </p:nvSpPr>
        <p:spPr>
          <a:xfrm>
            <a:off x="0" y="138775"/>
            <a:ext cx="3688800" cy="571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a:solidFill>
                  <a:srgbClr val="1F887E"/>
                </a:solidFill>
                <a:latin typeface="Montserrat"/>
                <a:ea typeface="Montserrat"/>
                <a:cs typeface="Montserrat"/>
                <a:sym typeface="Montserrat"/>
              </a:rPr>
              <a:t>   </a:t>
            </a:r>
            <a:r>
              <a:rPr b="0" lang="en">
                <a:solidFill>
                  <a:srgbClr val="1F887E"/>
                </a:solidFill>
                <a:latin typeface="Montserrat"/>
                <a:ea typeface="Montserrat"/>
                <a:cs typeface="Montserrat"/>
                <a:sym typeface="Montserrat"/>
              </a:rPr>
              <a:t>Problem Statement </a:t>
            </a:r>
            <a:endParaRPr b="0">
              <a:solidFill>
                <a:srgbClr val="1F887E"/>
              </a:solidFill>
              <a:latin typeface="Montserrat"/>
              <a:ea typeface="Montserrat"/>
              <a:cs typeface="Montserrat"/>
              <a:sym typeface="Montserrat"/>
            </a:endParaRPr>
          </a:p>
        </p:txBody>
      </p:sp>
      <p:sp>
        <p:nvSpPr>
          <p:cNvPr id="161" name="Google Shape;161;p18"/>
          <p:cNvSpPr txBox="1"/>
          <p:nvPr/>
        </p:nvSpPr>
        <p:spPr>
          <a:xfrm>
            <a:off x="123825" y="885100"/>
            <a:ext cx="7392300" cy="22782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sz="1200">
                <a:solidFill>
                  <a:srgbClr val="002060"/>
                </a:solidFill>
                <a:latin typeface="Comfortaa"/>
                <a:ea typeface="Comfortaa"/>
                <a:cs typeface="Comfortaa"/>
                <a:sym typeface="Comfortaa"/>
              </a:rPr>
              <a:t>To create a market mix model for the burger sales by interpreting the marketing spends of the following six marketing channels since 2020 .</a:t>
            </a:r>
            <a:endParaRPr sz="1200">
              <a:solidFill>
                <a:srgbClr val="002060"/>
              </a:solidFill>
              <a:latin typeface="Comfortaa"/>
              <a:ea typeface="Comfortaa"/>
              <a:cs typeface="Comfortaa"/>
              <a:sym typeface="Comfortaa"/>
            </a:endParaRPr>
          </a:p>
          <a:p>
            <a:pPr indent="0" lvl="0" marL="914400" rtl="0" algn="l">
              <a:lnSpc>
                <a:spcPct val="115000"/>
              </a:lnSpc>
              <a:spcBef>
                <a:spcPts val="1200"/>
              </a:spcBef>
              <a:spcAft>
                <a:spcPts val="0"/>
              </a:spcAft>
              <a:buNone/>
            </a:pPr>
            <a:r>
              <a:t/>
            </a:r>
            <a:endParaRPr sz="1100">
              <a:solidFill>
                <a:srgbClr val="002060"/>
              </a:solidFill>
              <a:latin typeface="Comfortaa"/>
              <a:ea typeface="Comfortaa"/>
              <a:cs typeface="Comfortaa"/>
              <a:sym typeface="Comfortaa"/>
            </a:endParaRPr>
          </a:p>
          <a:p>
            <a:pPr indent="0" lvl="0" marL="914400" rtl="0" algn="l">
              <a:lnSpc>
                <a:spcPct val="115000"/>
              </a:lnSpc>
              <a:spcBef>
                <a:spcPts val="1200"/>
              </a:spcBef>
              <a:spcAft>
                <a:spcPts val="0"/>
              </a:spcAft>
              <a:buNone/>
            </a:pPr>
            <a:r>
              <a:t/>
            </a:r>
            <a:endParaRPr sz="1100">
              <a:solidFill>
                <a:srgbClr val="002060"/>
              </a:solidFill>
              <a:latin typeface="Comfortaa"/>
              <a:ea typeface="Comfortaa"/>
              <a:cs typeface="Comfortaa"/>
              <a:sym typeface="Comfortaa"/>
            </a:endParaRPr>
          </a:p>
          <a:p>
            <a:pPr indent="0" lvl="0" marL="914400" rtl="0" algn="l">
              <a:lnSpc>
                <a:spcPct val="115000"/>
              </a:lnSpc>
              <a:spcBef>
                <a:spcPts val="1200"/>
              </a:spcBef>
              <a:spcAft>
                <a:spcPts val="0"/>
              </a:spcAft>
              <a:buNone/>
            </a:pPr>
            <a:r>
              <a:t/>
            </a:r>
            <a:endParaRPr sz="1100">
              <a:solidFill>
                <a:srgbClr val="002060"/>
              </a:solidFill>
              <a:latin typeface="Comfortaa"/>
              <a:ea typeface="Comfortaa"/>
              <a:cs typeface="Comfortaa"/>
              <a:sym typeface="Comfortaa"/>
            </a:endParaRPr>
          </a:p>
          <a:p>
            <a:pPr indent="0" lvl="0" marL="0" rtl="0" algn="l">
              <a:lnSpc>
                <a:spcPct val="115000"/>
              </a:lnSpc>
              <a:spcBef>
                <a:spcPts val="1200"/>
              </a:spcBef>
              <a:spcAft>
                <a:spcPts val="1200"/>
              </a:spcAft>
              <a:buNone/>
            </a:pPr>
            <a:r>
              <a:rPr lang="en" sz="1200">
                <a:solidFill>
                  <a:srgbClr val="002060"/>
                </a:solidFill>
                <a:latin typeface="Comfortaa"/>
                <a:ea typeface="Comfortaa"/>
                <a:cs typeface="Comfortaa"/>
                <a:sym typeface="Comfortaa"/>
              </a:rPr>
              <a:t> </a:t>
            </a:r>
            <a:endParaRPr sz="1200">
              <a:solidFill>
                <a:srgbClr val="FFFFFF"/>
              </a:solidFill>
              <a:latin typeface="Roboto Medium"/>
              <a:ea typeface="Roboto Medium"/>
              <a:cs typeface="Roboto Medium"/>
              <a:sym typeface="Roboto Medium"/>
            </a:endParaRPr>
          </a:p>
        </p:txBody>
      </p:sp>
      <p:grpSp>
        <p:nvGrpSpPr>
          <p:cNvPr id="162" name="Google Shape;162;p18"/>
          <p:cNvGrpSpPr/>
          <p:nvPr/>
        </p:nvGrpSpPr>
        <p:grpSpPr>
          <a:xfrm>
            <a:off x="598728" y="1689022"/>
            <a:ext cx="7223316" cy="524499"/>
            <a:chOff x="598728" y="1689022"/>
            <a:chExt cx="7223316" cy="524499"/>
          </a:xfrm>
        </p:grpSpPr>
        <p:grpSp>
          <p:nvGrpSpPr>
            <p:cNvPr id="163" name="Google Shape;163;p18"/>
            <p:cNvGrpSpPr/>
            <p:nvPr/>
          </p:nvGrpSpPr>
          <p:grpSpPr>
            <a:xfrm>
              <a:off x="6837929" y="1689035"/>
              <a:ext cx="984116" cy="524487"/>
              <a:chOff x="7209581" y="2478955"/>
              <a:chExt cx="1452784" cy="1258063"/>
            </a:xfrm>
          </p:grpSpPr>
          <p:sp>
            <p:nvSpPr>
              <p:cNvPr id="164" name="Google Shape;164;p18"/>
              <p:cNvSpPr/>
              <p:nvPr/>
            </p:nvSpPr>
            <p:spPr>
              <a:xfrm>
                <a:off x="7209581" y="2478955"/>
                <a:ext cx="1452784" cy="1258063"/>
              </a:xfrm>
              <a:custGeom>
                <a:rect b="b" l="l" r="r" t="t"/>
                <a:pathLst>
                  <a:path extrusionOk="0" h="60997" w="70438">
                    <a:moveTo>
                      <a:pt x="17609" y="1"/>
                    </a:moveTo>
                    <a:lnTo>
                      <a:pt x="0" y="30505"/>
                    </a:lnTo>
                    <a:lnTo>
                      <a:pt x="17609" y="60997"/>
                    </a:lnTo>
                    <a:lnTo>
                      <a:pt x="52828" y="60997"/>
                    </a:lnTo>
                    <a:lnTo>
                      <a:pt x="70437" y="30505"/>
                    </a:lnTo>
                    <a:lnTo>
                      <a:pt x="52828" y="1"/>
                    </a:lnTo>
                    <a:close/>
                  </a:path>
                </a:pathLst>
              </a:custGeom>
              <a:solidFill>
                <a:srgbClr val="00A6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65" name="Google Shape;165;p18"/>
              <p:cNvSpPr/>
              <p:nvPr/>
            </p:nvSpPr>
            <p:spPr>
              <a:xfrm>
                <a:off x="7364286" y="2612927"/>
                <a:ext cx="1143388" cy="990144"/>
              </a:xfrm>
              <a:custGeom>
                <a:rect b="b" l="l" r="r" t="t"/>
                <a:pathLst>
                  <a:path extrusionOk="0" h="48007" w="55437">
                    <a:moveTo>
                      <a:pt x="13860" y="1"/>
                    </a:moveTo>
                    <a:lnTo>
                      <a:pt x="1" y="24004"/>
                    </a:lnTo>
                    <a:lnTo>
                      <a:pt x="13860" y="48007"/>
                    </a:lnTo>
                    <a:lnTo>
                      <a:pt x="41578" y="48007"/>
                    </a:lnTo>
                    <a:lnTo>
                      <a:pt x="55436" y="24004"/>
                    </a:lnTo>
                    <a:lnTo>
                      <a:pt x="415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66" name="Google Shape;166;p18"/>
              <p:cNvSpPr/>
              <p:nvPr/>
            </p:nvSpPr>
            <p:spPr>
              <a:xfrm>
                <a:off x="7426174" y="2666589"/>
                <a:ext cx="1019618" cy="882832"/>
              </a:xfrm>
              <a:custGeom>
                <a:rect b="b" l="l" r="r" t="t"/>
                <a:pathLst>
                  <a:path extrusionOk="0" h="42804" w="49436">
                    <a:moveTo>
                      <a:pt x="12359" y="0"/>
                    </a:moveTo>
                    <a:lnTo>
                      <a:pt x="0" y="21408"/>
                    </a:lnTo>
                    <a:lnTo>
                      <a:pt x="12359" y="42803"/>
                    </a:lnTo>
                    <a:lnTo>
                      <a:pt x="37076" y="42803"/>
                    </a:lnTo>
                    <a:lnTo>
                      <a:pt x="49435" y="21408"/>
                    </a:lnTo>
                    <a:lnTo>
                      <a:pt x="37076" y="0"/>
                    </a:lnTo>
                    <a:close/>
                  </a:path>
                </a:pathLst>
              </a:custGeom>
              <a:solidFill>
                <a:srgbClr val="00A6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Fira Sans Extra Condensed Medium"/>
                    <a:ea typeface="Fira Sans Extra Condensed Medium"/>
                    <a:cs typeface="Fira Sans Extra Condensed Medium"/>
                    <a:sym typeface="Fira Sans Extra Condensed Medium"/>
                  </a:rPr>
                  <a:t>TIKTOK</a:t>
                </a:r>
                <a:endParaRPr sz="9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67" name="Google Shape;167;p18"/>
            <p:cNvGrpSpPr/>
            <p:nvPr/>
          </p:nvGrpSpPr>
          <p:grpSpPr>
            <a:xfrm>
              <a:off x="5619620" y="1689029"/>
              <a:ext cx="924261" cy="524478"/>
              <a:chOff x="5863967" y="1840921"/>
              <a:chExt cx="1452784" cy="1258043"/>
            </a:xfrm>
          </p:grpSpPr>
          <p:sp>
            <p:nvSpPr>
              <p:cNvPr id="168" name="Google Shape;168;p18"/>
              <p:cNvSpPr/>
              <p:nvPr/>
            </p:nvSpPr>
            <p:spPr>
              <a:xfrm>
                <a:off x="5863967" y="1840921"/>
                <a:ext cx="1452784" cy="1258043"/>
              </a:xfrm>
              <a:custGeom>
                <a:rect b="b" l="l" r="r" t="t"/>
                <a:pathLst>
                  <a:path extrusionOk="0" h="60996" w="70438">
                    <a:moveTo>
                      <a:pt x="17609" y="0"/>
                    </a:moveTo>
                    <a:lnTo>
                      <a:pt x="0" y="30492"/>
                    </a:lnTo>
                    <a:lnTo>
                      <a:pt x="17609" y="60996"/>
                    </a:lnTo>
                    <a:lnTo>
                      <a:pt x="52828" y="60996"/>
                    </a:lnTo>
                    <a:lnTo>
                      <a:pt x="70438" y="30492"/>
                    </a:lnTo>
                    <a:lnTo>
                      <a:pt x="52828" y="0"/>
                    </a:lnTo>
                    <a:close/>
                  </a:path>
                </a:pathLst>
              </a:custGeom>
              <a:solidFill>
                <a:srgbClr val="00A6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69" name="Google Shape;169;p18"/>
              <p:cNvSpPr/>
              <p:nvPr/>
            </p:nvSpPr>
            <p:spPr>
              <a:xfrm>
                <a:off x="6018617" y="1974883"/>
                <a:ext cx="1143368" cy="990144"/>
              </a:xfrm>
              <a:custGeom>
                <a:rect b="b" l="l" r="r" t="t"/>
                <a:pathLst>
                  <a:path extrusionOk="0" h="48007" w="55436">
                    <a:moveTo>
                      <a:pt x="13859" y="0"/>
                    </a:moveTo>
                    <a:lnTo>
                      <a:pt x="0" y="24003"/>
                    </a:lnTo>
                    <a:lnTo>
                      <a:pt x="13859" y="48006"/>
                    </a:lnTo>
                    <a:lnTo>
                      <a:pt x="41577" y="48006"/>
                    </a:lnTo>
                    <a:lnTo>
                      <a:pt x="55436" y="24003"/>
                    </a:lnTo>
                    <a:lnTo>
                      <a:pt x="415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70" name="Google Shape;170;p18"/>
              <p:cNvSpPr/>
              <p:nvPr/>
            </p:nvSpPr>
            <p:spPr>
              <a:xfrm>
                <a:off x="6080685" y="2028544"/>
                <a:ext cx="1019370" cy="882833"/>
              </a:xfrm>
              <a:custGeom>
                <a:rect b="b" l="l" r="r" t="t"/>
                <a:pathLst>
                  <a:path extrusionOk="0" h="42804" w="49424">
                    <a:moveTo>
                      <a:pt x="12359" y="1"/>
                    </a:moveTo>
                    <a:lnTo>
                      <a:pt x="0" y="21396"/>
                    </a:lnTo>
                    <a:lnTo>
                      <a:pt x="12359" y="42803"/>
                    </a:lnTo>
                    <a:lnTo>
                      <a:pt x="37077" y="42803"/>
                    </a:lnTo>
                    <a:lnTo>
                      <a:pt x="49423" y="21396"/>
                    </a:lnTo>
                    <a:lnTo>
                      <a:pt x="37077" y="1"/>
                    </a:lnTo>
                    <a:close/>
                  </a:path>
                </a:pathLst>
              </a:custGeom>
              <a:solidFill>
                <a:srgbClr val="00A6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Fira Sans Extra Condensed Medium"/>
                    <a:ea typeface="Fira Sans Extra Condensed Medium"/>
                    <a:cs typeface="Fira Sans Extra Condensed Medium"/>
                    <a:sym typeface="Fira Sans Extra Condensed Medium"/>
                  </a:rPr>
                  <a:t>PINTREST</a:t>
                </a:r>
                <a:endParaRPr sz="9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71" name="Google Shape;171;p18"/>
            <p:cNvGrpSpPr/>
            <p:nvPr/>
          </p:nvGrpSpPr>
          <p:grpSpPr>
            <a:xfrm>
              <a:off x="4318717" y="1689035"/>
              <a:ext cx="984116" cy="524487"/>
              <a:chOff x="4518318" y="2478955"/>
              <a:chExt cx="1452784" cy="1258063"/>
            </a:xfrm>
          </p:grpSpPr>
          <p:sp>
            <p:nvSpPr>
              <p:cNvPr id="172" name="Google Shape;172;p18"/>
              <p:cNvSpPr/>
              <p:nvPr/>
            </p:nvSpPr>
            <p:spPr>
              <a:xfrm>
                <a:off x="4518318" y="2478955"/>
                <a:ext cx="1452784" cy="1258063"/>
              </a:xfrm>
              <a:custGeom>
                <a:rect b="b" l="l" r="r" t="t"/>
                <a:pathLst>
                  <a:path extrusionOk="0" h="60997" w="70438">
                    <a:moveTo>
                      <a:pt x="17609" y="1"/>
                    </a:moveTo>
                    <a:lnTo>
                      <a:pt x="0" y="30505"/>
                    </a:lnTo>
                    <a:lnTo>
                      <a:pt x="17609" y="60997"/>
                    </a:lnTo>
                    <a:lnTo>
                      <a:pt x="52828" y="60997"/>
                    </a:lnTo>
                    <a:lnTo>
                      <a:pt x="70437" y="30505"/>
                    </a:lnTo>
                    <a:lnTo>
                      <a:pt x="52828" y="1"/>
                    </a:lnTo>
                    <a:close/>
                  </a:path>
                </a:pathLst>
              </a:custGeom>
              <a:solidFill>
                <a:srgbClr val="00A6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173" name="Google Shape;173;p18"/>
              <p:cNvSpPr/>
              <p:nvPr/>
            </p:nvSpPr>
            <p:spPr>
              <a:xfrm>
                <a:off x="4673021" y="2612927"/>
                <a:ext cx="1143388" cy="990144"/>
              </a:xfrm>
              <a:custGeom>
                <a:rect b="b" l="l" r="r" t="t"/>
                <a:pathLst>
                  <a:path extrusionOk="0" h="48007" w="55437">
                    <a:moveTo>
                      <a:pt x="13860" y="1"/>
                    </a:moveTo>
                    <a:lnTo>
                      <a:pt x="1" y="24004"/>
                    </a:lnTo>
                    <a:lnTo>
                      <a:pt x="13860" y="48007"/>
                    </a:lnTo>
                    <a:lnTo>
                      <a:pt x="41578" y="48007"/>
                    </a:lnTo>
                    <a:lnTo>
                      <a:pt x="55436" y="24004"/>
                    </a:lnTo>
                    <a:lnTo>
                      <a:pt x="415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174" name="Google Shape;174;p18"/>
              <p:cNvSpPr/>
              <p:nvPr/>
            </p:nvSpPr>
            <p:spPr>
              <a:xfrm>
                <a:off x="4735036" y="2666589"/>
                <a:ext cx="1019617" cy="882832"/>
              </a:xfrm>
              <a:custGeom>
                <a:rect b="b" l="l" r="r" t="t"/>
                <a:pathLst>
                  <a:path extrusionOk="0" h="42804" w="49436">
                    <a:moveTo>
                      <a:pt x="12359" y="0"/>
                    </a:moveTo>
                    <a:lnTo>
                      <a:pt x="0" y="21408"/>
                    </a:lnTo>
                    <a:lnTo>
                      <a:pt x="12359" y="42803"/>
                    </a:lnTo>
                    <a:lnTo>
                      <a:pt x="37076" y="42803"/>
                    </a:lnTo>
                    <a:lnTo>
                      <a:pt x="49435" y="21408"/>
                    </a:lnTo>
                    <a:lnTo>
                      <a:pt x="37076" y="0"/>
                    </a:lnTo>
                    <a:close/>
                  </a:path>
                </a:pathLst>
              </a:custGeom>
              <a:solidFill>
                <a:srgbClr val="00A6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Fira Sans Extra Condensed Medium"/>
                    <a:ea typeface="Fira Sans Extra Condensed Medium"/>
                    <a:cs typeface="Fira Sans Extra Condensed Medium"/>
                    <a:sym typeface="Fira Sans Extra Condensed Medium"/>
                  </a:rPr>
                  <a:t>BING</a:t>
                </a:r>
                <a:endParaRPr sz="9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75" name="Google Shape;175;p18"/>
            <p:cNvGrpSpPr/>
            <p:nvPr/>
          </p:nvGrpSpPr>
          <p:grpSpPr>
            <a:xfrm>
              <a:off x="3109064" y="1689026"/>
              <a:ext cx="984116" cy="524478"/>
              <a:chOff x="3172746" y="1840921"/>
              <a:chExt cx="1452784" cy="1258043"/>
            </a:xfrm>
          </p:grpSpPr>
          <p:sp>
            <p:nvSpPr>
              <p:cNvPr id="176" name="Google Shape;176;p18"/>
              <p:cNvSpPr/>
              <p:nvPr/>
            </p:nvSpPr>
            <p:spPr>
              <a:xfrm>
                <a:off x="3172746" y="1840921"/>
                <a:ext cx="1452784" cy="1258043"/>
              </a:xfrm>
              <a:custGeom>
                <a:rect b="b" l="l" r="r" t="t"/>
                <a:pathLst>
                  <a:path extrusionOk="0" h="60996" w="70438">
                    <a:moveTo>
                      <a:pt x="17609" y="0"/>
                    </a:moveTo>
                    <a:lnTo>
                      <a:pt x="0" y="30492"/>
                    </a:lnTo>
                    <a:lnTo>
                      <a:pt x="17609" y="60996"/>
                    </a:lnTo>
                    <a:lnTo>
                      <a:pt x="52828" y="60996"/>
                    </a:lnTo>
                    <a:lnTo>
                      <a:pt x="70438" y="30492"/>
                    </a:lnTo>
                    <a:lnTo>
                      <a:pt x="52828" y="0"/>
                    </a:lnTo>
                    <a:close/>
                  </a:path>
                </a:pathLst>
              </a:custGeom>
              <a:solidFill>
                <a:srgbClr val="00A6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77" name="Google Shape;177;p18"/>
              <p:cNvSpPr/>
              <p:nvPr/>
            </p:nvSpPr>
            <p:spPr>
              <a:xfrm>
                <a:off x="3327470" y="1974883"/>
                <a:ext cx="1143368" cy="990144"/>
              </a:xfrm>
              <a:custGeom>
                <a:rect b="b" l="l" r="r" t="t"/>
                <a:pathLst>
                  <a:path extrusionOk="0" h="48007" w="55436">
                    <a:moveTo>
                      <a:pt x="13859" y="0"/>
                    </a:moveTo>
                    <a:lnTo>
                      <a:pt x="0" y="24003"/>
                    </a:lnTo>
                    <a:lnTo>
                      <a:pt x="13859" y="48006"/>
                    </a:lnTo>
                    <a:lnTo>
                      <a:pt x="41577" y="48006"/>
                    </a:lnTo>
                    <a:lnTo>
                      <a:pt x="55436" y="24003"/>
                    </a:lnTo>
                    <a:lnTo>
                      <a:pt x="415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78" name="Google Shape;178;p18"/>
              <p:cNvSpPr/>
              <p:nvPr/>
            </p:nvSpPr>
            <p:spPr>
              <a:xfrm>
                <a:off x="3389464" y="2028544"/>
                <a:ext cx="1019370" cy="882833"/>
              </a:xfrm>
              <a:custGeom>
                <a:rect b="b" l="l" r="r" t="t"/>
                <a:pathLst>
                  <a:path extrusionOk="0" h="42804" w="49424">
                    <a:moveTo>
                      <a:pt x="12359" y="1"/>
                    </a:moveTo>
                    <a:lnTo>
                      <a:pt x="0" y="21396"/>
                    </a:lnTo>
                    <a:lnTo>
                      <a:pt x="12359" y="42803"/>
                    </a:lnTo>
                    <a:lnTo>
                      <a:pt x="37077" y="42803"/>
                    </a:lnTo>
                    <a:lnTo>
                      <a:pt x="49423" y="21396"/>
                    </a:lnTo>
                    <a:lnTo>
                      <a:pt x="37077" y="1"/>
                    </a:lnTo>
                    <a:close/>
                  </a:path>
                </a:pathLst>
              </a:custGeom>
              <a:solidFill>
                <a:srgbClr val="00A6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Fira Sans Extra Condensed Medium"/>
                    <a:ea typeface="Fira Sans Extra Condensed Medium"/>
                    <a:cs typeface="Fira Sans Extra Condensed Medium"/>
                    <a:sym typeface="Fira Sans Extra Condensed Medium"/>
                  </a:rPr>
                  <a:t>GOOGLE</a:t>
                </a:r>
                <a:endParaRPr sz="9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79" name="Google Shape;179;p18"/>
            <p:cNvGrpSpPr/>
            <p:nvPr/>
          </p:nvGrpSpPr>
          <p:grpSpPr>
            <a:xfrm>
              <a:off x="1799678" y="1689022"/>
              <a:ext cx="983948" cy="524487"/>
              <a:chOff x="1827199" y="2478955"/>
              <a:chExt cx="1452536" cy="1258063"/>
            </a:xfrm>
          </p:grpSpPr>
          <p:sp>
            <p:nvSpPr>
              <p:cNvPr id="180" name="Google Shape;180;p18"/>
              <p:cNvSpPr/>
              <p:nvPr/>
            </p:nvSpPr>
            <p:spPr>
              <a:xfrm>
                <a:off x="1827199" y="2478955"/>
                <a:ext cx="1452536" cy="1258063"/>
              </a:xfrm>
              <a:custGeom>
                <a:rect b="b" l="l" r="r" t="t"/>
                <a:pathLst>
                  <a:path extrusionOk="0" h="60997" w="70426">
                    <a:moveTo>
                      <a:pt x="17610" y="1"/>
                    </a:moveTo>
                    <a:lnTo>
                      <a:pt x="0" y="30505"/>
                    </a:lnTo>
                    <a:lnTo>
                      <a:pt x="17610" y="60997"/>
                    </a:lnTo>
                    <a:lnTo>
                      <a:pt x="52816" y="60997"/>
                    </a:lnTo>
                    <a:lnTo>
                      <a:pt x="70426" y="30505"/>
                    </a:lnTo>
                    <a:lnTo>
                      <a:pt x="52816" y="1"/>
                    </a:lnTo>
                    <a:close/>
                  </a:path>
                </a:pathLst>
              </a:cu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81" name="Google Shape;181;p18"/>
              <p:cNvSpPr/>
              <p:nvPr/>
            </p:nvSpPr>
            <p:spPr>
              <a:xfrm>
                <a:off x="1981914" y="2612927"/>
                <a:ext cx="1143120" cy="990144"/>
              </a:xfrm>
              <a:custGeom>
                <a:rect b="b" l="l" r="r" t="t"/>
                <a:pathLst>
                  <a:path extrusionOk="0" h="48007" w="55424">
                    <a:moveTo>
                      <a:pt x="13859" y="1"/>
                    </a:moveTo>
                    <a:lnTo>
                      <a:pt x="0" y="24004"/>
                    </a:lnTo>
                    <a:lnTo>
                      <a:pt x="13859" y="48007"/>
                    </a:lnTo>
                    <a:lnTo>
                      <a:pt x="41577" y="48007"/>
                    </a:lnTo>
                    <a:lnTo>
                      <a:pt x="55424" y="24004"/>
                    </a:lnTo>
                    <a:lnTo>
                      <a:pt x="415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82" name="Google Shape;182;p18"/>
              <p:cNvSpPr/>
              <p:nvPr/>
            </p:nvSpPr>
            <p:spPr>
              <a:xfrm>
                <a:off x="2043905" y="2666589"/>
                <a:ext cx="1019370" cy="882832"/>
              </a:xfrm>
              <a:custGeom>
                <a:rect b="b" l="l" r="r" t="t"/>
                <a:pathLst>
                  <a:path extrusionOk="0" h="42804" w="49424">
                    <a:moveTo>
                      <a:pt x="12359" y="0"/>
                    </a:moveTo>
                    <a:lnTo>
                      <a:pt x="1" y="21408"/>
                    </a:lnTo>
                    <a:lnTo>
                      <a:pt x="12359" y="42803"/>
                    </a:lnTo>
                    <a:lnTo>
                      <a:pt x="37065" y="42803"/>
                    </a:lnTo>
                    <a:lnTo>
                      <a:pt x="49423" y="21408"/>
                    </a:lnTo>
                    <a:lnTo>
                      <a:pt x="37065" y="0"/>
                    </a:lnTo>
                    <a:close/>
                  </a:path>
                </a:pathLst>
              </a:custGeom>
              <a:solidFill>
                <a:srgbClr val="00A6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Fira Sans Extra Condensed Medium"/>
                    <a:ea typeface="Fira Sans Extra Condensed Medium"/>
                    <a:cs typeface="Fira Sans Extra Condensed Medium"/>
                    <a:sym typeface="Fira Sans Extra Condensed Medium"/>
                  </a:rPr>
                  <a:t>FACEBOOK</a:t>
                </a:r>
                <a:endParaRPr sz="9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83" name="Google Shape;183;p18"/>
            <p:cNvGrpSpPr/>
            <p:nvPr/>
          </p:nvGrpSpPr>
          <p:grpSpPr>
            <a:xfrm>
              <a:off x="598728" y="1689022"/>
              <a:ext cx="983948" cy="524487"/>
              <a:chOff x="1827199" y="2478955"/>
              <a:chExt cx="1452536" cy="1258063"/>
            </a:xfrm>
          </p:grpSpPr>
          <p:sp>
            <p:nvSpPr>
              <p:cNvPr id="184" name="Google Shape;184;p18"/>
              <p:cNvSpPr/>
              <p:nvPr/>
            </p:nvSpPr>
            <p:spPr>
              <a:xfrm>
                <a:off x="1827199" y="2478955"/>
                <a:ext cx="1452536" cy="1258063"/>
              </a:xfrm>
              <a:custGeom>
                <a:rect b="b" l="l" r="r" t="t"/>
                <a:pathLst>
                  <a:path extrusionOk="0" h="60997" w="70426">
                    <a:moveTo>
                      <a:pt x="17610" y="1"/>
                    </a:moveTo>
                    <a:lnTo>
                      <a:pt x="0" y="30505"/>
                    </a:lnTo>
                    <a:lnTo>
                      <a:pt x="17610" y="60997"/>
                    </a:lnTo>
                    <a:lnTo>
                      <a:pt x="52816" y="60997"/>
                    </a:lnTo>
                    <a:lnTo>
                      <a:pt x="70426" y="30505"/>
                    </a:lnTo>
                    <a:lnTo>
                      <a:pt x="52816" y="1"/>
                    </a:lnTo>
                    <a:close/>
                  </a:path>
                </a:pathLst>
              </a:custGeom>
              <a:solidFill>
                <a:srgbClr val="00A6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85" name="Google Shape;185;p18"/>
              <p:cNvSpPr/>
              <p:nvPr/>
            </p:nvSpPr>
            <p:spPr>
              <a:xfrm>
                <a:off x="1981914" y="2612927"/>
                <a:ext cx="1143120" cy="990144"/>
              </a:xfrm>
              <a:custGeom>
                <a:rect b="b" l="l" r="r" t="t"/>
                <a:pathLst>
                  <a:path extrusionOk="0" h="48007" w="55424">
                    <a:moveTo>
                      <a:pt x="13859" y="1"/>
                    </a:moveTo>
                    <a:lnTo>
                      <a:pt x="0" y="24004"/>
                    </a:lnTo>
                    <a:lnTo>
                      <a:pt x="13859" y="48007"/>
                    </a:lnTo>
                    <a:lnTo>
                      <a:pt x="41577" y="48007"/>
                    </a:lnTo>
                    <a:lnTo>
                      <a:pt x="55424" y="24004"/>
                    </a:lnTo>
                    <a:lnTo>
                      <a:pt x="415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86" name="Google Shape;186;p18"/>
              <p:cNvSpPr/>
              <p:nvPr/>
            </p:nvSpPr>
            <p:spPr>
              <a:xfrm>
                <a:off x="2043905" y="2666589"/>
                <a:ext cx="1019370" cy="882832"/>
              </a:xfrm>
              <a:custGeom>
                <a:rect b="b" l="l" r="r" t="t"/>
                <a:pathLst>
                  <a:path extrusionOk="0" h="42804" w="49424">
                    <a:moveTo>
                      <a:pt x="12359" y="0"/>
                    </a:moveTo>
                    <a:lnTo>
                      <a:pt x="1" y="21408"/>
                    </a:lnTo>
                    <a:lnTo>
                      <a:pt x="12359" y="42803"/>
                    </a:lnTo>
                    <a:lnTo>
                      <a:pt x="37065" y="42803"/>
                    </a:lnTo>
                    <a:lnTo>
                      <a:pt x="49423" y="21408"/>
                    </a:lnTo>
                    <a:lnTo>
                      <a:pt x="37065" y="0"/>
                    </a:lnTo>
                    <a:close/>
                  </a:path>
                </a:pathLst>
              </a:custGeom>
              <a:solidFill>
                <a:srgbClr val="00A6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Fira Sans Extra Condensed Medium"/>
                    <a:ea typeface="Fira Sans Extra Condensed Medium"/>
                    <a:cs typeface="Fira Sans Extra Condensed Medium"/>
                    <a:sym typeface="Fira Sans Extra Condensed Medium"/>
                  </a:rPr>
                  <a:t>INSTAGRAM</a:t>
                </a:r>
                <a:endParaRPr sz="900">
                  <a:solidFill>
                    <a:srgbClr val="FFFFFF"/>
                  </a:solidFill>
                  <a:latin typeface="Fira Sans Extra Condensed Medium"/>
                  <a:ea typeface="Fira Sans Extra Condensed Medium"/>
                  <a:cs typeface="Fira Sans Extra Condensed Medium"/>
                  <a:sym typeface="Fira Sans Extra Condensed Medium"/>
                </a:endParaRPr>
              </a:p>
            </p:txBody>
          </p:sp>
        </p:grpSp>
      </p:grpSp>
      <p:grpSp>
        <p:nvGrpSpPr>
          <p:cNvPr id="187" name="Google Shape;187;p18"/>
          <p:cNvGrpSpPr/>
          <p:nvPr/>
        </p:nvGrpSpPr>
        <p:grpSpPr>
          <a:xfrm>
            <a:off x="2750911" y="2717150"/>
            <a:ext cx="6218564" cy="2075117"/>
            <a:chOff x="2356797" y="2133692"/>
            <a:chExt cx="4430439" cy="2519263"/>
          </a:xfrm>
        </p:grpSpPr>
        <p:sp>
          <p:nvSpPr>
            <p:cNvPr id="188" name="Google Shape;188;p18"/>
            <p:cNvSpPr/>
            <p:nvPr/>
          </p:nvSpPr>
          <p:spPr>
            <a:xfrm rot="5400000">
              <a:off x="4130805" y="3852495"/>
              <a:ext cx="957844" cy="63760"/>
            </a:xfrm>
            <a:custGeom>
              <a:rect b="b" l="l" r="r" t="t"/>
              <a:pathLst>
                <a:path extrusionOk="0" fill="none" h="15181" w="55495">
                  <a:moveTo>
                    <a:pt x="0" y="0"/>
                  </a:moveTo>
                  <a:lnTo>
                    <a:pt x="0" y="6144"/>
                  </a:lnTo>
                  <a:lnTo>
                    <a:pt x="55495" y="6144"/>
                  </a:lnTo>
                  <a:lnTo>
                    <a:pt x="55495" y="15181"/>
                  </a:lnTo>
                </a:path>
              </a:pathLst>
            </a:custGeom>
            <a:noFill/>
            <a:ln cap="flat" cmpd="sng" w="19050">
              <a:solidFill>
                <a:srgbClr val="374069"/>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 name="Google Shape;189;p18"/>
            <p:cNvGrpSpPr/>
            <p:nvPr/>
          </p:nvGrpSpPr>
          <p:grpSpPr>
            <a:xfrm>
              <a:off x="2356797" y="2133692"/>
              <a:ext cx="4430439" cy="2519263"/>
              <a:chOff x="2356797" y="2133692"/>
              <a:chExt cx="4430439" cy="2519263"/>
            </a:xfrm>
          </p:grpSpPr>
          <p:grpSp>
            <p:nvGrpSpPr>
              <p:cNvPr id="190" name="Google Shape;190;p18"/>
              <p:cNvGrpSpPr/>
              <p:nvPr/>
            </p:nvGrpSpPr>
            <p:grpSpPr>
              <a:xfrm>
                <a:off x="2356797" y="2571774"/>
                <a:ext cx="4430439" cy="2081180"/>
                <a:chOff x="2356797" y="2571774"/>
                <a:chExt cx="4430439" cy="2081180"/>
              </a:xfrm>
            </p:grpSpPr>
            <p:grpSp>
              <p:nvGrpSpPr>
                <p:cNvPr id="191" name="Google Shape;191;p18"/>
                <p:cNvGrpSpPr/>
                <p:nvPr/>
              </p:nvGrpSpPr>
              <p:grpSpPr>
                <a:xfrm>
                  <a:off x="2356797" y="2571775"/>
                  <a:ext cx="1857380" cy="438300"/>
                  <a:chOff x="2356797" y="2657500"/>
                  <a:chExt cx="1857380" cy="438300"/>
                </a:xfrm>
              </p:grpSpPr>
              <p:cxnSp>
                <p:nvCxnSpPr>
                  <p:cNvPr id="192" name="Google Shape;192;p18"/>
                  <p:cNvCxnSpPr>
                    <a:endCxn id="193" idx="1"/>
                  </p:cNvCxnSpPr>
                  <p:nvPr/>
                </p:nvCxnSpPr>
                <p:spPr>
                  <a:xfrm>
                    <a:off x="3650477" y="2876567"/>
                    <a:ext cx="563700" cy="0"/>
                  </a:xfrm>
                  <a:prstGeom prst="straightConnector1">
                    <a:avLst/>
                  </a:prstGeom>
                  <a:noFill/>
                  <a:ln cap="flat" cmpd="sng" w="19050">
                    <a:solidFill>
                      <a:srgbClr val="073763"/>
                    </a:solidFill>
                    <a:prstDash val="solid"/>
                    <a:round/>
                    <a:headEnd len="med" w="med" type="none"/>
                    <a:tailEnd len="med" w="med" type="none"/>
                  </a:ln>
                </p:spPr>
              </p:cxnSp>
              <p:sp>
                <p:nvSpPr>
                  <p:cNvPr id="194" name="Google Shape;194;p18"/>
                  <p:cNvSpPr/>
                  <p:nvPr/>
                </p:nvSpPr>
                <p:spPr>
                  <a:xfrm>
                    <a:off x="2356797" y="2657500"/>
                    <a:ext cx="1319400" cy="438300"/>
                  </a:xfrm>
                  <a:prstGeom prst="roundRect">
                    <a:avLst>
                      <a:gd fmla="val 16667" name="adj"/>
                    </a:avLst>
                  </a:prstGeom>
                  <a:solidFill>
                    <a:srgbClr val="0C343D"/>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000">
                      <a:solidFill>
                        <a:schemeClr val="lt1"/>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1200"/>
                      </a:spcAft>
                      <a:buNone/>
                    </a:pPr>
                    <a:r>
                      <a:rPr lang="en" sz="1000">
                        <a:solidFill>
                          <a:schemeClr val="lt1"/>
                        </a:solidFill>
                        <a:latin typeface="Fira Sans Extra Condensed Medium"/>
                        <a:ea typeface="Fira Sans Extra Condensed Medium"/>
                        <a:cs typeface="Fira Sans Extra Condensed Medium"/>
                        <a:sym typeface="Fira Sans Extra Condensed Medium"/>
                      </a:rPr>
                      <a:t>Channel wise sales contribution</a:t>
                    </a:r>
                    <a:endParaRPr sz="13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95" name="Google Shape;195;p18"/>
                <p:cNvGrpSpPr/>
                <p:nvPr/>
              </p:nvGrpSpPr>
              <p:grpSpPr>
                <a:xfrm>
                  <a:off x="5025677" y="2571774"/>
                  <a:ext cx="1761552" cy="438300"/>
                  <a:chOff x="5025677" y="2657499"/>
                  <a:chExt cx="1761552" cy="438300"/>
                </a:xfrm>
              </p:grpSpPr>
              <p:cxnSp>
                <p:nvCxnSpPr>
                  <p:cNvPr id="196" name="Google Shape;196;p18"/>
                  <p:cNvCxnSpPr>
                    <a:stCxn id="193" idx="3"/>
                    <a:endCxn id="197" idx="1"/>
                  </p:cNvCxnSpPr>
                  <p:nvPr/>
                </p:nvCxnSpPr>
                <p:spPr>
                  <a:xfrm>
                    <a:off x="5025677" y="2876567"/>
                    <a:ext cx="442200" cy="0"/>
                  </a:xfrm>
                  <a:prstGeom prst="straightConnector1">
                    <a:avLst/>
                  </a:prstGeom>
                  <a:noFill/>
                  <a:ln cap="flat" cmpd="sng" w="19050">
                    <a:solidFill>
                      <a:srgbClr val="81B39F"/>
                    </a:solidFill>
                    <a:prstDash val="solid"/>
                    <a:round/>
                    <a:headEnd len="med" w="med" type="none"/>
                    <a:tailEnd len="med" w="med" type="none"/>
                  </a:ln>
                </p:spPr>
              </p:cxnSp>
              <p:sp>
                <p:nvSpPr>
                  <p:cNvPr id="197" name="Google Shape;197;p18"/>
                  <p:cNvSpPr/>
                  <p:nvPr/>
                </p:nvSpPr>
                <p:spPr>
                  <a:xfrm>
                    <a:off x="5467830" y="2657499"/>
                    <a:ext cx="1319400" cy="438300"/>
                  </a:xfrm>
                  <a:prstGeom prst="roundRect">
                    <a:avLst>
                      <a:gd fmla="val 8024" name="adj"/>
                    </a:avLst>
                  </a:prstGeom>
                  <a:solidFill>
                    <a:srgbClr val="81B39F"/>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lt1"/>
                        </a:solidFill>
                        <a:latin typeface="Fira Sans Extra Condensed Medium"/>
                        <a:ea typeface="Fira Sans Extra Condensed Medium"/>
                        <a:cs typeface="Fira Sans Extra Condensed Medium"/>
                        <a:sym typeface="Fira Sans Extra Condensed Medium"/>
                      </a:rPr>
                      <a:t>Decay, Carryover &amp; Saturation</a:t>
                    </a:r>
                    <a:endParaRPr sz="10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198" name="Google Shape;198;p18"/>
                <p:cNvGrpSpPr/>
                <p:nvPr/>
              </p:nvGrpSpPr>
              <p:grpSpPr>
                <a:xfrm>
                  <a:off x="4830355" y="3336193"/>
                  <a:ext cx="1956881" cy="876616"/>
                  <a:chOff x="4830355" y="3421918"/>
                  <a:chExt cx="1956881" cy="876616"/>
                </a:xfrm>
              </p:grpSpPr>
              <p:sp>
                <p:nvSpPr>
                  <p:cNvPr id="199" name="Google Shape;199;p18"/>
                  <p:cNvSpPr/>
                  <p:nvPr/>
                </p:nvSpPr>
                <p:spPr>
                  <a:xfrm>
                    <a:off x="4830355" y="3421918"/>
                    <a:ext cx="1319401" cy="438304"/>
                  </a:xfrm>
                  <a:custGeom>
                    <a:rect b="b" l="l" r="r" t="t"/>
                    <a:pathLst>
                      <a:path extrusionOk="0" fill="none" h="15182" w="55507">
                        <a:moveTo>
                          <a:pt x="0" y="1"/>
                        </a:moveTo>
                        <a:lnTo>
                          <a:pt x="0" y="9371"/>
                        </a:lnTo>
                        <a:lnTo>
                          <a:pt x="55507" y="9371"/>
                        </a:lnTo>
                        <a:lnTo>
                          <a:pt x="55507" y="15181"/>
                        </a:lnTo>
                      </a:path>
                    </a:pathLst>
                  </a:custGeom>
                  <a:noFill/>
                  <a:ln cap="flat" cmpd="sng" w="19050">
                    <a:solidFill>
                      <a:srgbClr val="78B9DD"/>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a:off x="5557236" y="3860234"/>
                    <a:ext cx="1230000" cy="438300"/>
                  </a:xfrm>
                  <a:prstGeom prst="roundRect">
                    <a:avLst>
                      <a:gd fmla="val 16667" name="adj"/>
                    </a:avLst>
                  </a:prstGeom>
                  <a:solidFill>
                    <a:srgbClr val="78B9DD"/>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lt1"/>
                        </a:solidFill>
                        <a:latin typeface="Fira Sans Extra Condensed Medium"/>
                        <a:ea typeface="Fira Sans Extra Condensed Medium"/>
                        <a:cs typeface="Fira Sans Extra Condensed Medium"/>
                        <a:sym typeface="Fira Sans Extra Condensed Medium"/>
                      </a:rPr>
                      <a:t>Marketing</a:t>
                    </a:r>
                    <a:r>
                      <a:rPr lang="en" sz="1000">
                        <a:solidFill>
                          <a:schemeClr val="lt1"/>
                        </a:solidFill>
                        <a:latin typeface="Fira Sans Extra Condensed Medium"/>
                        <a:ea typeface="Fira Sans Extra Condensed Medium"/>
                        <a:cs typeface="Fira Sans Extra Condensed Medium"/>
                        <a:sym typeface="Fira Sans Extra Condensed Medium"/>
                      </a:rPr>
                      <a:t> Budget Forecasting</a:t>
                    </a:r>
                    <a:endParaRPr sz="130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201" name="Google Shape;201;p18"/>
                <p:cNvSpPr/>
                <p:nvPr/>
              </p:nvSpPr>
              <p:spPr>
                <a:xfrm>
                  <a:off x="3972048" y="4214655"/>
                  <a:ext cx="1350000" cy="438300"/>
                </a:xfrm>
                <a:prstGeom prst="roundRect">
                  <a:avLst>
                    <a:gd fmla="val 16667" name="adj"/>
                  </a:avLst>
                </a:prstGeom>
                <a:solidFill>
                  <a:srgbClr val="374069"/>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lt1"/>
                      </a:solidFill>
                      <a:latin typeface="Fira Sans Extra Condensed Medium"/>
                      <a:ea typeface="Fira Sans Extra Condensed Medium"/>
                      <a:cs typeface="Fira Sans Extra Condensed Medium"/>
                      <a:sym typeface="Fira Sans Extra Condensed Medium"/>
                    </a:rPr>
                    <a:t>Percentage Attributable</a:t>
                  </a:r>
                  <a:endParaRPr sz="1300">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202" name="Google Shape;202;p18"/>
                <p:cNvGrpSpPr/>
                <p:nvPr/>
              </p:nvGrpSpPr>
              <p:grpSpPr>
                <a:xfrm>
                  <a:off x="2356865" y="3336209"/>
                  <a:ext cx="2035679" cy="878432"/>
                  <a:chOff x="2356865" y="3421934"/>
                  <a:chExt cx="2035679" cy="878432"/>
                </a:xfrm>
              </p:grpSpPr>
              <p:sp>
                <p:nvSpPr>
                  <p:cNvPr id="203" name="Google Shape;203;p18"/>
                  <p:cNvSpPr/>
                  <p:nvPr/>
                </p:nvSpPr>
                <p:spPr>
                  <a:xfrm>
                    <a:off x="2987410" y="3421934"/>
                    <a:ext cx="1405133" cy="438304"/>
                  </a:xfrm>
                  <a:custGeom>
                    <a:rect b="b" l="l" r="r" t="t"/>
                    <a:pathLst>
                      <a:path extrusionOk="0" fill="none" h="15182" w="55495">
                        <a:moveTo>
                          <a:pt x="0" y="15181"/>
                        </a:moveTo>
                        <a:lnTo>
                          <a:pt x="0" y="9026"/>
                        </a:lnTo>
                        <a:lnTo>
                          <a:pt x="55495" y="9026"/>
                        </a:lnTo>
                        <a:lnTo>
                          <a:pt x="55495" y="1"/>
                        </a:lnTo>
                      </a:path>
                    </a:pathLst>
                  </a:custGeom>
                  <a:solidFill>
                    <a:srgbClr val="517B96"/>
                  </a:solidFill>
                  <a:ln cap="flat" cmpd="sng" w="19050">
                    <a:solidFill>
                      <a:srgbClr val="677FC9"/>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p:nvPr/>
                </p:nvSpPr>
                <p:spPr>
                  <a:xfrm>
                    <a:off x="2356865" y="3862067"/>
                    <a:ext cx="1615200" cy="438300"/>
                  </a:xfrm>
                  <a:prstGeom prst="roundRect">
                    <a:avLst>
                      <a:gd fmla="val 16667" name="adj"/>
                    </a:avLst>
                  </a:prstGeom>
                  <a:solidFill>
                    <a:srgbClr val="517B96"/>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lt1"/>
                        </a:solidFill>
                        <a:latin typeface="Fira Sans Extra Condensed Medium"/>
                        <a:ea typeface="Fira Sans Extra Condensed Medium"/>
                        <a:cs typeface="Fira Sans Extra Condensed Medium"/>
                        <a:sym typeface="Fira Sans Extra Condensed Medium"/>
                      </a:rPr>
                      <a:t>Measuring Marketing Effectiveness- ROI</a:t>
                    </a:r>
                    <a:endParaRPr sz="1300">
                      <a:solidFill>
                        <a:srgbClr val="FFFFFF"/>
                      </a:solidFill>
                      <a:latin typeface="Fira Sans Extra Condensed Medium"/>
                      <a:ea typeface="Fira Sans Extra Condensed Medium"/>
                      <a:cs typeface="Fira Sans Extra Condensed Medium"/>
                      <a:sym typeface="Fira Sans Extra Condensed Medium"/>
                    </a:endParaRPr>
                  </a:p>
                </p:txBody>
              </p:sp>
            </p:grpSp>
          </p:grpSp>
          <p:sp>
            <p:nvSpPr>
              <p:cNvPr id="193" name="Google Shape;193;p18"/>
              <p:cNvSpPr/>
              <p:nvPr/>
            </p:nvSpPr>
            <p:spPr>
              <a:xfrm>
                <a:off x="4214177" y="2133692"/>
                <a:ext cx="811500" cy="1314300"/>
              </a:xfrm>
              <a:prstGeom prst="roundRect">
                <a:avLst>
                  <a:gd fmla="val 16667" name="adj"/>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Market Mix Model</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grpSp>
      <p:sp>
        <p:nvSpPr>
          <p:cNvPr id="205" name="Google Shape;205;p18"/>
          <p:cNvSpPr txBox="1"/>
          <p:nvPr/>
        </p:nvSpPr>
        <p:spPr>
          <a:xfrm>
            <a:off x="263600" y="2800425"/>
            <a:ext cx="22629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None/>
            </a:pPr>
            <a:r>
              <a:rPr lang="en" sz="1200">
                <a:solidFill>
                  <a:srgbClr val="002060"/>
                </a:solidFill>
                <a:latin typeface="Comfortaa"/>
                <a:ea typeface="Comfortaa"/>
                <a:cs typeface="Comfortaa"/>
                <a:sym typeface="Comfortaa"/>
              </a:rPr>
              <a:t>During the market mix modeling there are many use cases that can be </a:t>
            </a:r>
            <a:r>
              <a:rPr lang="en" sz="1200">
                <a:solidFill>
                  <a:srgbClr val="002060"/>
                </a:solidFill>
                <a:latin typeface="Comfortaa"/>
                <a:ea typeface="Comfortaa"/>
                <a:cs typeface="Comfortaa"/>
                <a:sym typeface="Comfortaa"/>
              </a:rPr>
              <a:t>addressed which can help in making beneficial business decisions</a:t>
            </a:r>
            <a:endParaRPr>
              <a:latin typeface="Open Sans"/>
              <a:ea typeface="Open Sans"/>
              <a:cs typeface="Open Sans"/>
              <a:sym typeface="Open Sans"/>
            </a:endParaRPr>
          </a:p>
        </p:txBody>
      </p:sp>
    </p:spTree>
  </p:cSld>
  <p:clrMapOvr>
    <a:masterClrMapping/>
  </p:clrMapOvr>
  <mc:AlternateContent>
    <mc:Choice Requires="p14">
      <p:transition spd="slow" p14:dur="1300">
        <p:fade thruBlk="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19"/>
          <p:cNvPicPr preferRelativeResize="0"/>
          <p:nvPr/>
        </p:nvPicPr>
        <p:blipFill rotWithShape="1">
          <a:blip r:embed="rId3">
            <a:alphaModFix amt="30000"/>
          </a:blip>
          <a:srcRect b="0" l="50229" r="9803" t="0"/>
          <a:stretch/>
        </p:blipFill>
        <p:spPr>
          <a:xfrm>
            <a:off x="97175" y="1180389"/>
            <a:ext cx="3166024" cy="3988037"/>
          </a:xfrm>
          <a:prstGeom prst="rect">
            <a:avLst/>
          </a:prstGeom>
          <a:noFill/>
          <a:ln>
            <a:noFill/>
          </a:ln>
        </p:spPr>
      </p:pic>
      <p:pic>
        <p:nvPicPr>
          <p:cNvPr id="212" name="Google Shape;212;p19"/>
          <p:cNvPicPr preferRelativeResize="0"/>
          <p:nvPr/>
        </p:nvPicPr>
        <p:blipFill rotWithShape="1">
          <a:blip r:embed="rId4">
            <a:alphaModFix/>
          </a:blip>
          <a:srcRect b="0" l="0" r="0" t="0"/>
          <a:stretch/>
        </p:blipFill>
        <p:spPr>
          <a:xfrm>
            <a:off x="8076677" y="-5374"/>
            <a:ext cx="1055350" cy="790515"/>
          </a:xfrm>
          <a:prstGeom prst="rect">
            <a:avLst/>
          </a:prstGeom>
          <a:noFill/>
          <a:ln>
            <a:noFill/>
          </a:ln>
        </p:spPr>
      </p:pic>
      <p:pic>
        <p:nvPicPr>
          <p:cNvPr id="213" name="Google Shape;213;p19"/>
          <p:cNvPicPr preferRelativeResize="0"/>
          <p:nvPr/>
        </p:nvPicPr>
        <p:blipFill rotWithShape="1">
          <a:blip r:embed="rId4">
            <a:alphaModFix/>
          </a:blip>
          <a:srcRect b="0" l="0" r="0" t="0"/>
          <a:stretch/>
        </p:blipFill>
        <p:spPr>
          <a:xfrm rot="10800000">
            <a:off x="-9943" y="4149729"/>
            <a:ext cx="1343975" cy="1006700"/>
          </a:xfrm>
          <a:prstGeom prst="rect">
            <a:avLst/>
          </a:prstGeom>
          <a:noFill/>
          <a:ln>
            <a:noFill/>
          </a:ln>
        </p:spPr>
      </p:pic>
      <p:pic>
        <p:nvPicPr>
          <p:cNvPr id="214" name="Google Shape;214;p19"/>
          <p:cNvPicPr preferRelativeResize="0"/>
          <p:nvPr/>
        </p:nvPicPr>
        <p:blipFill rotWithShape="1">
          <a:blip r:embed="rId5">
            <a:alphaModFix/>
          </a:blip>
          <a:srcRect b="0" l="0" r="0" t="0"/>
          <a:stretch/>
        </p:blipFill>
        <p:spPr>
          <a:xfrm>
            <a:off x="7720672" y="214628"/>
            <a:ext cx="1283517" cy="216123"/>
          </a:xfrm>
          <a:prstGeom prst="rect">
            <a:avLst/>
          </a:prstGeom>
          <a:noFill/>
          <a:ln>
            <a:noFill/>
          </a:ln>
        </p:spPr>
      </p:pic>
      <p:sp>
        <p:nvSpPr>
          <p:cNvPr id="215" name="Google Shape;215;p19"/>
          <p:cNvSpPr/>
          <p:nvPr/>
        </p:nvSpPr>
        <p:spPr>
          <a:xfrm>
            <a:off x="0" y="4882823"/>
            <a:ext cx="9144000" cy="16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Arial"/>
                <a:ea typeface="Arial"/>
                <a:cs typeface="Arial"/>
                <a:sym typeface="Arial"/>
              </a:rPr>
              <a:t>Disclaimer: The information transmitted by this presentation is intended for the person or entity to which it is addressed. This presentation may contain confidential information. Please note that any use or circulation of this presentation is not permitted.</a:t>
            </a:r>
            <a:endParaRPr b="0" i="0" sz="1100" u="none" cap="none" strike="noStrike">
              <a:solidFill>
                <a:srgbClr val="000000"/>
              </a:solidFill>
              <a:latin typeface="Arial"/>
              <a:ea typeface="Arial"/>
              <a:cs typeface="Arial"/>
              <a:sym typeface="Arial"/>
            </a:endParaRPr>
          </a:p>
        </p:txBody>
      </p:sp>
      <p:sp>
        <p:nvSpPr>
          <p:cNvPr id="216" name="Google Shape;216;p19"/>
          <p:cNvSpPr/>
          <p:nvPr/>
        </p:nvSpPr>
        <p:spPr>
          <a:xfrm>
            <a:off x="347633" y="0"/>
            <a:ext cx="986400" cy="93300"/>
          </a:xfrm>
          <a:prstGeom prst="rect">
            <a:avLst/>
          </a:prstGeom>
          <a:solidFill>
            <a:srgbClr val="1F887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2060"/>
              </a:solidFill>
              <a:latin typeface="Calibri"/>
              <a:ea typeface="Calibri"/>
              <a:cs typeface="Calibri"/>
              <a:sym typeface="Calibri"/>
            </a:endParaRPr>
          </a:p>
        </p:txBody>
      </p:sp>
      <p:sp>
        <p:nvSpPr>
          <p:cNvPr id="217" name="Google Shape;217;p19"/>
          <p:cNvSpPr/>
          <p:nvPr/>
        </p:nvSpPr>
        <p:spPr>
          <a:xfrm>
            <a:off x="6628825" y="1092275"/>
            <a:ext cx="777600" cy="777600"/>
          </a:xfrm>
          <a:prstGeom prst="ellipse">
            <a:avLst/>
          </a:prstGeom>
          <a:solidFill>
            <a:srgbClr val="2657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9"/>
          <p:cNvSpPr/>
          <p:nvPr/>
        </p:nvSpPr>
        <p:spPr>
          <a:xfrm>
            <a:off x="5990350" y="1995350"/>
            <a:ext cx="859800" cy="874800"/>
          </a:xfrm>
          <a:prstGeom prst="ellipse">
            <a:avLst/>
          </a:prstGeom>
          <a:solidFill>
            <a:srgbClr val="00A6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9" name="Google Shape;219;p19"/>
          <p:cNvSpPr/>
          <p:nvPr/>
        </p:nvSpPr>
        <p:spPr>
          <a:xfrm flipH="1">
            <a:off x="7228145" y="2923709"/>
            <a:ext cx="703265" cy="932947"/>
          </a:xfrm>
          <a:custGeom>
            <a:rect b="b" l="l" r="r" t="t"/>
            <a:pathLst>
              <a:path extrusionOk="0" h="7677" w="5787">
                <a:moveTo>
                  <a:pt x="2210" y="1"/>
                </a:moveTo>
                <a:lnTo>
                  <a:pt x="2197" y="403"/>
                </a:lnTo>
                <a:lnTo>
                  <a:pt x="2103" y="1166"/>
                </a:lnTo>
                <a:lnTo>
                  <a:pt x="1942" y="1916"/>
                </a:lnTo>
                <a:lnTo>
                  <a:pt x="1715" y="2626"/>
                </a:lnTo>
                <a:lnTo>
                  <a:pt x="1433" y="3323"/>
                </a:lnTo>
                <a:lnTo>
                  <a:pt x="1099" y="3979"/>
                </a:lnTo>
                <a:lnTo>
                  <a:pt x="697" y="4609"/>
                </a:lnTo>
                <a:lnTo>
                  <a:pt x="255" y="5185"/>
                </a:lnTo>
                <a:lnTo>
                  <a:pt x="0" y="5466"/>
                </a:lnTo>
                <a:lnTo>
                  <a:pt x="2813" y="7676"/>
                </a:lnTo>
                <a:lnTo>
                  <a:pt x="3148" y="7288"/>
                </a:lnTo>
                <a:lnTo>
                  <a:pt x="3751" y="6457"/>
                </a:lnTo>
                <a:lnTo>
                  <a:pt x="4287" y="5573"/>
                </a:lnTo>
                <a:lnTo>
                  <a:pt x="4755" y="4649"/>
                </a:lnTo>
                <a:lnTo>
                  <a:pt x="5144" y="3684"/>
                </a:lnTo>
                <a:lnTo>
                  <a:pt x="5439" y="2666"/>
                </a:lnTo>
                <a:lnTo>
                  <a:pt x="5653" y="1635"/>
                </a:lnTo>
                <a:lnTo>
                  <a:pt x="5760" y="550"/>
                </a:lnTo>
                <a:lnTo>
                  <a:pt x="5787" y="1"/>
                </a:lnTo>
                <a:close/>
              </a:path>
            </a:pathLst>
          </a:custGeom>
          <a:solidFill>
            <a:srgbClr val="517B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800">
              <a:solidFill>
                <a:srgbClr val="FFFFFF"/>
              </a:solidFill>
              <a:latin typeface="Fira Sans Extra Condensed Medium"/>
              <a:ea typeface="Fira Sans Extra Condensed Medium"/>
              <a:cs typeface="Fira Sans Extra Condensed Medium"/>
              <a:sym typeface="Fira Sans Extra Condensed Medium"/>
            </a:endParaRPr>
          </a:p>
        </p:txBody>
      </p:sp>
      <p:sp>
        <p:nvSpPr>
          <p:cNvPr id="220" name="Google Shape;220;p19"/>
          <p:cNvSpPr/>
          <p:nvPr/>
        </p:nvSpPr>
        <p:spPr>
          <a:xfrm flipH="1">
            <a:off x="7228145" y="1935599"/>
            <a:ext cx="704967" cy="934527"/>
          </a:xfrm>
          <a:custGeom>
            <a:rect b="b" l="l" r="r" t="t"/>
            <a:pathLst>
              <a:path extrusionOk="0" h="7690" w="5801">
                <a:moveTo>
                  <a:pt x="2814" y="1"/>
                </a:moveTo>
                <a:lnTo>
                  <a:pt x="1" y="2211"/>
                </a:lnTo>
                <a:lnTo>
                  <a:pt x="242" y="2492"/>
                </a:lnTo>
                <a:lnTo>
                  <a:pt x="697" y="3082"/>
                </a:lnTo>
                <a:lnTo>
                  <a:pt x="1099" y="3698"/>
                </a:lnTo>
                <a:lnTo>
                  <a:pt x="1447" y="4368"/>
                </a:lnTo>
                <a:lnTo>
                  <a:pt x="1729" y="5051"/>
                </a:lnTo>
                <a:lnTo>
                  <a:pt x="1956" y="5774"/>
                </a:lnTo>
                <a:lnTo>
                  <a:pt x="2117" y="6524"/>
                </a:lnTo>
                <a:lnTo>
                  <a:pt x="2211" y="7301"/>
                </a:lnTo>
                <a:lnTo>
                  <a:pt x="2224" y="7690"/>
                </a:lnTo>
                <a:lnTo>
                  <a:pt x="5801" y="7690"/>
                </a:lnTo>
                <a:lnTo>
                  <a:pt x="5774" y="7140"/>
                </a:lnTo>
                <a:lnTo>
                  <a:pt x="5654" y="6069"/>
                </a:lnTo>
                <a:lnTo>
                  <a:pt x="5453" y="5024"/>
                </a:lnTo>
                <a:lnTo>
                  <a:pt x="5145" y="4006"/>
                </a:lnTo>
                <a:lnTo>
                  <a:pt x="4769" y="3028"/>
                </a:lnTo>
                <a:lnTo>
                  <a:pt x="4301" y="2104"/>
                </a:lnTo>
                <a:lnTo>
                  <a:pt x="3751" y="1220"/>
                </a:lnTo>
                <a:lnTo>
                  <a:pt x="3149" y="389"/>
                </a:lnTo>
                <a:lnTo>
                  <a:pt x="2814" y="1"/>
                </a:lnTo>
                <a:close/>
              </a:path>
            </a:pathLst>
          </a:custGeom>
          <a:solidFill>
            <a:srgbClr val="00A6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1" name="Google Shape;221;p19"/>
          <p:cNvSpPr/>
          <p:nvPr/>
        </p:nvSpPr>
        <p:spPr>
          <a:xfrm flipH="1">
            <a:off x="7628560" y="1439175"/>
            <a:ext cx="1058240" cy="726112"/>
          </a:xfrm>
          <a:custGeom>
            <a:rect b="b" l="l" r="r" t="t"/>
            <a:pathLst>
              <a:path extrusionOk="0" h="5975" w="8708">
                <a:moveTo>
                  <a:pt x="1" y="0"/>
                </a:moveTo>
                <a:lnTo>
                  <a:pt x="1" y="3577"/>
                </a:lnTo>
                <a:lnTo>
                  <a:pt x="429" y="3577"/>
                </a:lnTo>
                <a:lnTo>
                  <a:pt x="1273" y="3670"/>
                </a:lnTo>
                <a:lnTo>
                  <a:pt x="2077" y="3831"/>
                </a:lnTo>
                <a:lnTo>
                  <a:pt x="2854" y="4072"/>
                </a:lnTo>
                <a:lnTo>
                  <a:pt x="3604" y="4380"/>
                </a:lnTo>
                <a:lnTo>
                  <a:pt x="4314" y="4756"/>
                </a:lnTo>
                <a:lnTo>
                  <a:pt x="4984" y="5198"/>
                </a:lnTo>
                <a:lnTo>
                  <a:pt x="5600" y="5707"/>
                </a:lnTo>
                <a:lnTo>
                  <a:pt x="5895" y="5974"/>
                </a:lnTo>
                <a:lnTo>
                  <a:pt x="8708" y="3751"/>
                </a:lnTo>
                <a:lnTo>
                  <a:pt x="8292" y="3336"/>
                </a:lnTo>
                <a:lnTo>
                  <a:pt x="7395" y="2545"/>
                </a:lnTo>
                <a:lnTo>
                  <a:pt x="6417" y="1862"/>
                </a:lnTo>
                <a:lnTo>
                  <a:pt x="5372" y="1273"/>
                </a:lnTo>
                <a:lnTo>
                  <a:pt x="4260" y="777"/>
                </a:lnTo>
                <a:lnTo>
                  <a:pt x="3108" y="402"/>
                </a:lnTo>
                <a:lnTo>
                  <a:pt x="1889" y="148"/>
                </a:lnTo>
                <a:lnTo>
                  <a:pt x="644" y="14"/>
                </a:lnTo>
                <a:lnTo>
                  <a:pt x="1" y="0"/>
                </a:lnTo>
                <a:close/>
              </a:path>
            </a:pathLst>
          </a:custGeom>
          <a:solidFill>
            <a:srgbClr val="2657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9"/>
          <p:cNvSpPr/>
          <p:nvPr/>
        </p:nvSpPr>
        <p:spPr>
          <a:xfrm flipH="1">
            <a:off x="7626859" y="3626966"/>
            <a:ext cx="1059941" cy="727813"/>
          </a:xfrm>
          <a:custGeom>
            <a:rect b="b" l="l" r="r" t="t"/>
            <a:pathLst>
              <a:path extrusionOk="0" h="5989" w="8722">
                <a:moveTo>
                  <a:pt x="5908" y="1"/>
                </a:moveTo>
                <a:lnTo>
                  <a:pt x="5613" y="282"/>
                </a:lnTo>
                <a:lnTo>
                  <a:pt x="4997" y="777"/>
                </a:lnTo>
                <a:lnTo>
                  <a:pt x="4327" y="1233"/>
                </a:lnTo>
                <a:lnTo>
                  <a:pt x="3617" y="1608"/>
                </a:lnTo>
                <a:lnTo>
                  <a:pt x="2867" y="1916"/>
                </a:lnTo>
                <a:lnTo>
                  <a:pt x="2090" y="2171"/>
                </a:lnTo>
                <a:lnTo>
                  <a:pt x="1273" y="2331"/>
                </a:lnTo>
                <a:lnTo>
                  <a:pt x="429" y="2412"/>
                </a:lnTo>
                <a:lnTo>
                  <a:pt x="1" y="2425"/>
                </a:lnTo>
                <a:lnTo>
                  <a:pt x="1" y="5988"/>
                </a:lnTo>
                <a:lnTo>
                  <a:pt x="644" y="5988"/>
                </a:lnTo>
                <a:lnTo>
                  <a:pt x="1903" y="5854"/>
                </a:lnTo>
                <a:lnTo>
                  <a:pt x="3108" y="5586"/>
                </a:lnTo>
                <a:lnTo>
                  <a:pt x="4274" y="5211"/>
                </a:lnTo>
                <a:lnTo>
                  <a:pt x="5386" y="4729"/>
                </a:lnTo>
                <a:lnTo>
                  <a:pt x="6430" y="4126"/>
                </a:lnTo>
                <a:lnTo>
                  <a:pt x="7408" y="3430"/>
                </a:lnTo>
                <a:lnTo>
                  <a:pt x="8306" y="2653"/>
                </a:lnTo>
                <a:lnTo>
                  <a:pt x="8721" y="2224"/>
                </a:lnTo>
                <a:lnTo>
                  <a:pt x="5908" y="1"/>
                </a:lnTo>
                <a:close/>
              </a:path>
            </a:pathLst>
          </a:custGeom>
          <a:solidFill>
            <a:srgbClr val="76B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 name="Google Shape;223;p19"/>
          <p:cNvGrpSpPr/>
          <p:nvPr/>
        </p:nvGrpSpPr>
        <p:grpSpPr>
          <a:xfrm>
            <a:off x="3625350" y="1263725"/>
            <a:ext cx="1842600" cy="434700"/>
            <a:chOff x="3625350" y="1263725"/>
            <a:chExt cx="1842600" cy="434700"/>
          </a:xfrm>
        </p:grpSpPr>
        <p:sp>
          <p:nvSpPr>
            <p:cNvPr id="224" name="Google Shape;224;p19"/>
            <p:cNvSpPr/>
            <p:nvPr/>
          </p:nvSpPr>
          <p:spPr>
            <a:xfrm>
              <a:off x="3625350" y="1263725"/>
              <a:ext cx="1842600" cy="434700"/>
            </a:xfrm>
            <a:prstGeom prst="roundRect">
              <a:avLst>
                <a:gd fmla="val 16667" name="adj"/>
              </a:avLst>
            </a:prstGeom>
            <a:solidFill>
              <a:srgbClr val="265768"/>
            </a:solidFill>
            <a:ln cap="flat" cmpd="sng" w="9525">
              <a:solidFill>
                <a:srgbClr val="2657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9"/>
            <p:cNvSpPr txBox="1"/>
            <p:nvPr/>
          </p:nvSpPr>
          <p:spPr>
            <a:xfrm>
              <a:off x="3627775" y="1337375"/>
              <a:ext cx="1575300" cy="28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FFFFFF"/>
                  </a:solidFill>
                  <a:latin typeface="Fira Sans Extra Condensed Medium"/>
                  <a:ea typeface="Fira Sans Extra Condensed Medium"/>
                  <a:cs typeface="Fira Sans Extra Condensed Medium"/>
                  <a:sym typeface="Fira Sans Extra Condensed Medium"/>
                </a:rPr>
                <a:t>Intro to MMX</a:t>
              </a:r>
              <a:endParaRPr sz="1800">
                <a:solidFill>
                  <a:srgbClr val="FFFFFF"/>
                </a:solidFill>
                <a:latin typeface="Fira Sans Extra Condensed Medium"/>
                <a:ea typeface="Fira Sans Extra Condensed Medium"/>
                <a:cs typeface="Fira Sans Extra Condensed Medium"/>
                <a:sym typeface="Fira Sans Extra Condensed Medium"/>
              </a:endParaRPr>
            </a:p>
          </p:txBody>
        </p:sp>
      </p:grpSp>
      <p:cxnSp>
        <p:nvCxnSpPr>
          <p:cNvPr id="226" name="Google Shape;226;p19"/>
          <p:cNvCxnSpPr>
            <a:stCxn id="224" idx="3"/>
            <a:endCxn id="217" idx="2"/>
          </p:cNvCxnSpPr>
          <p:nvPr/>
        </p:nvCxnSpPr>
        <p:spPr>
          <a:xfrm>
            <a:off x="5467950" y="1481075"/>
            <a:ext cx="1161000" cy="0"/>
          </a:xfrm>
          <a:prstGeom prst="straightConnector1">
            <a:avLst/>
          </a:prstGeom>
          <a:noFill/>
          <a:ln cap="flat" cmpd="sng" w="19050">
            <a:solidFill>
              <a:srgbClr val="265768"/>
            </a:solidFill>
            <a:prstDash val="solid"/>
            <a:round/>
            <a:headEnd len="med" w="med" type="none"/>
            <a:tailEnd len="med" w="med" type="none"/>
          </a:ln>
        </p:spPr>
      </p:cxnSp>
      <p:cxnSp>
        <p:nvCxnSpPr>
          <p:cNvPr id="227" name="Google Shape;227;p19"/>
          <p:cNvCxnSpPr>
            <a:stCxn id="228" idx="3"/>
            <a:endCxn id="218" idx="2"/>
          </p:cNvCxnSpPr>
          <p:nvPr/>
        </p:nvCxnSpPr>
        <p:spPr>
          <a:xfrm>
            <a:off x="4782657" y="2432532"/>
            <a:ext cx="1207800" cy="300"/>
          </a:xfrm>
          <a:prstGeom prst="straightConnector1">
            <a:avLst/>
          </a:prstGeom>
          <a:noFill/>
          <a:ln cap="flat" cmpd="sng" w="19050">
            <a:solidFill>
              <a:srgbClr val="00A68F"/>
            </a:solidFill>
            <a:prstDash val="solid"/>
            <a:round/>
            <a:headEnd len="med" w="med" type="none"/>
            <a:tailEnd len="med" w="med" type="none"/>
          </a:ln>
        </p:spPr>
      </p:cxnSp>
      <p:grpSp>
        <p:nvGrpSpPr>
          <p:cNvPr id="229" name="Google Shape;229;p19"/>
          <p:cNvGrpSpPr/>
          <p:nvPr/>
        </p:nvGrpSpPr>
        <p:grpSpPr>
          <a:xfrm>
            <a:off x="2089513" y="2094153"/>
            <a:ext cx="2693144" cy="676757"/>
            <a:chOff x="3625349" y="2229180"/>
            <a:chExt cx="1842600" cy="472200"/>
          </a:xfrm>
        </p:grpSpPr>
        <p:sp>
          <p:nvSpPr>
            <p:cNvPr id="228" name="Google Shape;228;p19"/>
            <p:cNvSpPr/>
            <p:nvPr/>
          </p:nvSpPr>
          <p:spPr>
            <a:xfrm>
              <a:off x="3625349" y="2229180"/>
              <a:ext cx="1842600" cy="472200"/>
            </a:xfrm>
            <a:prstGeom prst="roundRect">
              <a:avLst>
                <a:gd fmla="val 16667" name="adj"/>
              </a:avLst>
            </a:prstGeom>
            <a:solidFill>
              <a:srgbClr val="00A6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txBox="1"/>
            <p:nvPr/>
          </p:nvSpPr>
          <p:spPr>
            <a:xfrm>
              <a:off x="3649104" y="2321584"/>
              <a:ext cx="1575300" cy="287400"/>
            </a:xfrm>
            <a:prstGeom prst="rect">
              <a:avLst/>
            </a:prstGeom>
            <a:solidFill>
              <a:srgbClr val="00A68F"/>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800">
                  <a:solidFill>
                    <a:srgbClr val="FFFFFF"/>
                  </a:solidFill>
                  <a:latin typeface="Fira Sans Extra Condensed Medium"/>
                  <a:ea typeface="Fira Sans Extra Condensed Medium"/>
                  <a:cs typeface="Fira Sans Extra Condensed Medium"/>
                  <a:sym typeface="Fira Sans Extra Condensed Medium"/>
                </a:rPr>
                <a:t>Process Flow</a:t>
              </a:r>
              <a:endParaRPr sz="28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31" name="Google Shape;231;p19"/>
          <p:cNvGrpSpPr/>
          <p:nvPr/>
        </p:nvGrpSpPr>
        <p:grpSpPr>
          <a:xfrm>
            <a:off x="6241666" y="2269840"/>
            <a:ext cx="351636" cy="363833"/>
            <a:chOff x="-65144125" y="4094450"/>
            <a:chExt cx="311900" cy="317425"/>
          </a:xfrm>
        </p:grpSpPr>
        <p:sp>
          <p:nvSpPr>
            <p:cNvPr id="232" name="Google Shape;232;p19"/>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9"/>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9"/>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19"/>
          <p:cNvGrpSpPr/>
          <p:nvPr/>
        </p:nvGrpSpPr>
        <p:grpSpPr>
          <a:xfrm>
            <a:off x="6862679" y="1337370"/>
            <a:ext cx="309888" cy="287414"/>
            <a:chOff x="-62511900" y="4129100"/>
            <a:chExt cx="304050" cy="282000"/>
          </a:xfrm>
        </p:grpSpPr>
        <p:sp>
          <p:nvSpPr>
            <p:cNvPr id="236" name="Google Shape;236;p1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19"/>
          <p:cNvSpPr/>
          <p:nvPr/>
        </p:nvSpPr>
        <p:spPr>
          <a:xfrm>
            <a:off x="6923321" y="4455580"/>
            <a:ext cx="189444" cy="41864"/>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 name="Google Shape;242;p19"/>
          <p:cNvGrpSpPr/>
          <p:nvPr/>
        </p:nvGrpSpPr>
        <p:grpSpPr>
          <a:xfrm>
            <a:off x="3625175" y="3791790"/>
            <a:ext cx="3829852" cy="705439"/>
            <a:chOff x="3625349" y="3947225"/>
            <a:chExt cx="3781076" cy="777600"/>
          </a:xfrm>
        </p:grpSpPr>
        <p:grpSp>
          <p:nvGrpSpPr>
            <p:cNvPr id="243" name="Google Shape;243;p19"/>
            <p:cNvGrpSpPr/>
            <p:nvPr/>
          </p:nvGrpSpPr>
          <p:grpSpPr>
            <a:xfrm>
              <a:off x="3625349" y="3947225"/>
              <a:ext cx="3781076" cy="777600"/>
              <a:chOff x="3625349" y="3947225"/>
              <a:chExt cx="3781076" cy="777600"/>
            </a:xfrm>
          </p:grpSpPr>
          <p:sp>
            <p:nvSpPr>
              <p:cNvPr id="244" name="Google Shape;244;p19"/>
              <p:cNvSpPr/>
              <p:nvPr/>
            </p:nvSpPr>
            <p:spPr>
              <a:xfrm>
                <a:off x="6628825" y="3947225"/>
                <a:ext cx="777600" cy="777600"/>
              </a:xfrm>
              <a:prstGeom prst="ellipse">
                <a:avLst/>
              </a:prstGeom>
              <a:solidFill>
                <a:srgbClr val="76B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9"/>
              <p:cNvSpPr/>
              <p:nvPr/>
            </p:nvSpPr>
            <p:spPr>
              <a:xfrm>
                <a:off x="3625349" y="4118671"/>
                <a:ext cx="1819200" cy="434700"/>
              </a:xfrm>
              <a:prstGeom prst="roundRect">
                <a:avLst>
                  <a:gd fmla="val 16667" name="adj"/>
                </a:avLst>
              </a:prstGeom>
              <a:solidFill>
                <a:srgbClr val="76B7A6"/>
              </a:solidFill>
              <a:ln cap="flat" cmpd="sng" w="9525">
                <a:solidFill>
                  <a:srgbClr val="76B7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Fira Sans Extra Condensed Medium"/>
                    <a:ea typeface="Fira Sans Extra Condensed Medium"/>
                    <a:cs typeface="Fira Sans Extra Condensed Medium"/>
                    <a:sym typeface="Fira Sans Extra Condensed Medium"/>
                  </a:rPr>
                  <a:t>Model Output</a:t>
                </a:r>
                <a:r>
                  <a:rPr lang="en" sz="2400">
                    <a:solidFill>
                      <a:srgbClr val="1F887E"/>
                    </a:solidFill>
                    <a:latin typeface="Montserrat"/>
                    <a:ea typeface="Montserrat"/>
                    <a:cs typeface="Montserrat"/>
                    <a:sym typeface="Montserrat"/>
                  </a:rPr>
                  <a:t> </a:t>
                </a:r>
                <a:endParaRPr/>
              </a:p>
            </p:txBody>
          </p:sp>
          <p:cxnSp>
            <p:nvCxnSpPr>
              <p:cNvPr id="246" name="Google Shape;246;p19"/>
              <p:cNvCxnSpPr>
                <a:stCxn id="245" idx="3"/>
                <a:endCxn id="244" idx="2"/>
              </p:cNvCxnSpPr>
              <p:nvPr/>
            </p:nvCxnSpPr>
            <p:spPr>
              <a:xfrm>
                <a:off x="5444549" y="4336021"/>
                <a:ext cx="1184400" cy="0"/>
              </a:xfrm>
              <a:prstGeom prst="straightConnector1">
                <a:avLst/>
              </a:prstGeom>
              <a:noFill/>
              <a:ln cap="flat" cmpd="sng" w="19050">
                <a:solidFill>
                  <a:srgbClr val="76B7A6"/>
                </a:solidFill>
                <a:prstDash val="solid"/>
                <a:round/>
                <a:headEnd len="med" w="med" type="none"/>
                <a:tailEnd len="med" w="med" type="none"/>
              </a:ln>
            </p:spPr>
          </p:cxnSp>
        </p:grpSp>
        <p:sp>
          <p:nvSpPr>
            <p:cNvPr id="247" name="Google Shape;247;p19"/>
            <p:cNvSpPr/>
            <p:nvPr/>
          </p:nvSpPr>
          <p:spPr>
            <a:xfrm>
              <a:off x="6859086" y="4174612"/>
              <a:ext cx="317099" cy="259310"/>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19"/>
          <p:cNvGrpSpPr/>
          <p:nvPr/>
        </p:nvGrpSpPr>
        <p:grpSpPr>
          <a:xfrm>
            <a:off x="8142155" y="2626708"/>
            <a:ext cx="544637" cy="541684"/>
            <a:chOff x="-5971525" y="3273750"/>
            <a:chExt cx="292250" cy="290650"/>
          </a:xfrm>
        </p:grpSpPr>
        <p:sp>
          <p:nvSpPr>
            <p:cNvPr id="249" name="Google Shape;249;p19"/>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19"/>
          <p:cNvSpPr/>
          <p:nvPr/>
        </p:nvSpPr>
        <p:spPr>
          <a:xfrm>
            <a:off x="6109372" y="2995575"/>
            <a:ext cx="777300" cy="777600"/>
          </a:xfrm>
          <a:prstGeom prst="ellipse">
            <a:avLst/>
          </a:prstGeom>
          <a:solidFill>
            <a:srgbClr val="517B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80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252" name="Google Shape;252;p19"/>
          <p:cNvCxnSpPr>
            <a:stCxn id="253" idx="3"/>
            <a:endCxn id="251" idx="2"/>
          </p:cNvCxnSpPr>
          <p:nvPr/>
        </p:nvCxnSpPr>
        <p:spPr>
          <a:xfrm>
            <a:off x="5468120" y="3383918"/>
            <a:ext cx="641400" cy="600"/>
          </a:xfrm>
          <a:prstGeom prst="straightConnector1">
            <a:avLst/>
          </a:prstGeom>
          <a:noFill/>
          <a:ln cap="flat" cmpd="sng" w="19050">
            <a:solidFill>
              <a:srgbClr val="00A68F"/>
            </a:solidFill>
            <a:prstDash val="solid"/>
            <a:round/>
            <a:headEnd len="med" w="med" type="none"/>
            <a:tailEnd len="med" w="med" type="none"/>
          </a:ln>
        </p:spPr>
      </p:cxnSp>
      <p:grpSp>
        <p:nvGrpSpPr>
          <p:cNvPr id="254" name="Google Shape;254;p19"/>
          <p:cNvGrpSpPr/>
          <p:nvPr/>
        </p:nvGrpSpPr>
        <p:grpSpPr>
          <a:xfrm>
            <a:off x="3625335" y="3166655"/>
            <a:ext cx="1842905" cy="434526"/>
            <a:chOff x="3625350" y="3215463"/>
            <a:chExt cx="1842721" cy="434700"/>
          </a:xfrm>
        </p:grpSpPr>
        <p:sp>
          <p:nvSpPr>
            <p:cNvPr id="253" name="Google Shape;253;p19"/>
            <p:cNvSpPr/>
            <p:nvPr/>
          </p:nvSpPr>
          <p:spPr>
            <a:xfrm>
              <a:off x="3625350" y="3215463"/>
              <a:ext cx="1842600" cy="434700"/>
            </a:xfrm>
            <a:prstGeom prst="roundRect">
              <a:avLst>
                <a:gd fmla="val 16667" name="adj"/>
              </a:avLst>
            </a:prstGeom>
            <a:solidFill>
              <a:srgbClr val="517B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txBox="1"/>
            <p:nvPr/>
          </p:nvSpPr>
          <p:spPr>
            <a:xfrm>
              <a:off x="3664771" y="3230340"/>
              <a:ext cx="1803300" cy="407100"/>
            </a:xfrm>
            <a:prstGeom prst="rect">
              <a:avLst/>
            </a:prstGeom>
            <a:solidFill>
              <a:srgbClr val="517B96"/>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FFFFFF"/>
                  </a:solidFill>
                  <a:latin typeface="Fira Sans Extra Condensed Medium"/>
                  <a:ea typeface="Fira Sans Extra Condensed Medium"/>
                  <a:cs typeface="Fira Sans Extra Condensed Medium"/>
                  <a:sym typeface="Fira Sans Extra Condensed Medium"/>
                </a:rPr>
                <a:t>Data</a:t>
              </a:r>
              <a:r>
                <a:rPr lang="en" sz="2400">
                  <a:solidFill>
                    <a:srgbClr val="1F887E"/>
                  </a:solidFill>
                  <a:latin typeface="Montserrat"/>
                  <a:ea typeface="Montserrat"/>
                  <a:cs typeface="Montserrat"/>
                  <a:sym typeface="Montserrat"/>
                </a:rPr>
                <a:t> </a:t>
              </a:r>
              <a:r>
                <a:rPr lang="en" sz="1800">
                  <a:solidFill>
                    <a:srgbClr val="FFFFFF"/>
                  </a:solidFill>
                  <a:latin typeface="Fira Sans Extra Condensed Medium"/>
                  <a:ea typeface="Fira Sans Extra Condensed Medium"/>
                  <a:cs typeface="Fira Sans Extra Condensed Medium"/>
                  <a:sym typeface="Fira Sans Extra Condensed Medium"/>
                </a:rPr>
                <a:t>Exploration</a:t>
              </a:r>
              <a:endParaRPr sz="18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56" name="Google Shape;256;p19"/>
          <p:cNvGrpSpPr/>
          <p:nvPr/>
        </p:nvGrpSpPr>
        <p:grpSpPr>
          <a:xfrm>
            <a:off x="6331503" y="3238326"/>
            <a:ext cx="326533" cy="324080"/>
            <a:chOff x="-63250675" y="3744075"/>
            <a:chExt cx="320350" cy="318100"/>
          </a:xfrm>
        </p:grpSpPr>
        <p:sp>
          <p:nvSpPr>
            <p:cNvPr id="257" name="Google Shape;257;p1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0" name="Google Shape;260;p19"/>
          <p:cNvCxnSpPr>
            <a:stCxn id="255" idx="3"/>
          </p:cNvCxnSpPr>
          <p:nvPr/>
        </p:nvCxnSpPr>
        <p:spPr>
          <a:xfrm flipH="1" rot="10800000">
            <a:off x="5468240" y="3384395"/>
            <a:ext cx="641400" cy="600"/>
          </a:xfrm>
          <a:prstGeom prst="straightConnector1">
            <a:avLst/>
          </a:prstGeom>
          <a:noFill/>
          <a:ln cap="flat" cmpd="sng" w="19050">
            <a:solidFill>
              <a:srgbClr val="517B96"/>
            </a:solidFill>
            <a:prstDash val="solid"/>
            <a:round/>
            <a:headEnd len="med" w="med" type="none"/>
            <a:tailEnd len="med" w="med" type="none"/>
          </a:ln>
        </p:spPr>
      </p:cxnSp>
    </p:spTree>
  </p:cSld>
  <p:clrMapOvr>
    <a:masterClrMapping/>
  </p:clrMapOvr>
  <mc:AlternateContent>
    <mc:Choice Requires="p14">
      <p:transition spd="slow" p14:dur="1300">
        <p:fade thruBlk="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grpSp>
        <p:nvGrpSpPr>
          <p:cNvPr id="266" name="Google Shape;266;p20"/>
          <p:cNvGrpSpPr/>
          <p:nvPr/>
        </p:nvGrpSpPr>
        <p:grpSpPr>
          <a:xfrm>
            <a:off x="6584050" y="859963"/>
            <a:ext cx="2353902" cy="2837067"/>
            <a:chOff x="3119350" y="872963"/>
            <a:chExt cx="2353902" cy="2837067"/>
          </a:xfrm>
        </p:grpSpPr>
        <p:sp>
          <p:nvSpPr>
            <p:cNvPr id="267" name="Google Shape;267;p20"/>
            <p:cNvSpPr/>
            <p:nvPr/>
          </p:nvSpPr>
          <p:spPr>
            <a:xfrm>
              <a:off x="3119350" y="1048580"/>
              <a:ext cx="2313221" cy="2661450"/>
            </a:xfrm>
            <a:custGeom>
              <a:rect b="b" l="l" r="r" t="t"/>
              <a:pathLst>
                <a:path extrusionOk="0" h="83060" w="83060">
                  <a:moveTo>
                    <a:pt x="82193" y="0"/>
                  </a:moveTo>
                  <a:lnTo>
                    <a:pt x="835" y="34"/>
                  </a:lnTo>
                  <a:cubicBezTo>
                    <a:pt x="368" y="34"/>
                    <a:pt x="1" y="434"/>
                    <a:pt x="1" y="868"/>
                  </a:cubicBezTo>
                  <a:lnTo>
                    <a:pt x="34" y="82226"/>
                  </a:lnTo>
                  <a:cubicBezTo>
                    <a:pt x="34" y="82693"/>
                    <a:pt x="401" y="83060"/>
                    <a:pt x="868" y="83060"/>
                  </a:cubicBezTo>
                  <a:lnTo>
                    <a:pt x="82226" y="83026"/>
                  </a:lnTo>
                  <a:cubicBezTo>
                    <a:pt x="82693" y="83026"/>
                    <a:pt x="83060" y="82659"/>
                    <a:pt x="83060" y="82192"/>
                  </a:cubicBezTo>
                  <a:lnTo>
                    <a:pt x="83027" y="834"/>
                  </a:lnTo>
                  <a:cubicBezTo>
                    <a:pt x="83027" y="367"/>
                    <a:pt x="82660" y="0"/>
                    <a:pt x="82193"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0"/>
            <p:cNvSpPr/>
            <p:nvPr/>
          </p:nvSpPr>
          <p:spPr>
            <a:xfrm>
              <a:off x="3160031" y="872963"/>
              <a:ext cx="2313221" cy="2661450"/>
            </a:xfrm>
            <a:custGeom>
              <a:rect b="b" l="l" r="r" t="t"/>
              <a:pathLst>
                <a:path extrusionOk="0" h="83060" w="83060">
                  <a:moveTo>
                    <a:pt x="82192" y="1"/>
                  </a:moveTo>
                  <a:lnTo>
                    <a:pt x="834" y="34"/>
                  </a:lnTo>
                  <a:cubicBezTo>
                    <a:pt x="367" y="34"/>
                    <a:pt x="0" y="434"/>
                    <a:pt x="0" y="868"/>
                  </a:cubicBezTo>
                  <a:lnTo>
                    <a:pt x="34" y="82226"/>
                  </a:lnTo>
                  <a:cubicBezTo>
                    <a:pt x="34" y="82693"/>
                    <a:pt x="400" y="83060"/>
                    <a:pt x="867" y="83060"/>
                  </a:cubicBezTo>
                  <a:lnTo>
                    <a:pt x="82226" y="83027"/>
                  </a:lnTo>
                  <a:cubicBezTo>
                    <a:pt x="82693" y="83027"/>
                    <a:pt x="83060" y="82660"/>
                    <a:pt x="83060" y="82193"/>
                  </a:cubicBezTo>
                  <a:lnTo>
                    <a:pt x="83026" y="835"/>
                  </a:lnTo>
                  <a:cubicBezTo>
                    <a:pt x="83026" y="368"/>
                    <a:pt x="82626" y="1"/>
                    <a:pt x="82192"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0"/>
          <p:cNvSpPr/>
          <p:nvPr/>
        </p:nvSpPr>
        <p:spPr>
          <a:xfrm>
            <a:off x="48775" y="1926275"/>
            <a:ext cx="6636000" cy="1116600"/>
          </a:xfrm>
          <a:prstGeom prst="rightArrow">
            <a:avLst>
              <a:gd fmla="val 50000" name="adj1"/>
              <a:gd fmla="val 5000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0" name="Google Shape;270;p20"/>
          <p:cNvPicPr preferRelativeResize="0"/>
          <p:nvPr/>
        </p:nvPicPr>
        <p:blipFill rotWithShape="1">
          <a:blip r:embed="rId4">
            <a:alphaModFix/>
          </a:blip>
          <a:srcRect b="0" l="0" r="0" t="0"/>
          <a:stretch/>
        </p:blipFill>
        <p:spPr>
          <a:xfrm>
            <a:off x="8076677" y="-5374"/>
            <a:ext cx="1055350" cy="790515"/>
          </a:xfrm>
          <a:prstGeom prst="rect">
            <a:avLst/>
          </a:prstGeom>
          <a:noFill/>
          <a:ln>
            <a:noFill/>
          </a:ln>
        </p:spPr>
      </p:pic>
      <p:sp>
        <p:nvSpPr>
          <p:cNvPr id="271" name="Google Shape;271;p20"/>
          <p:cNvSpPr/>
          <p:nvPr/>
        </p:nvSpPr>
        <p:spPr>
          <a:xfrm>
            <a:off x="139812" y="170799"/>
            <a:ext cx="2100000" cy="435600"/>
          </a:xfrm>
          <a:prstGeom prst="rect">
            <a:avLst/>
          </a:prstGeom>
          <a:noFill/>
          <a:ln>
            <a:noFill/>
          </a:ln>
        </p:spPr>
        <p:txBody>
          <a:bodyPr anchorCtr="0" anchor="t" bIns="34275" lIns="68575" spcFirstLastPara="1" rIns="68575" wrap="square" tIns="34275">
            <a:noAutofit/>
          </a:bodyPr>
          <a:lstStyle/>
          <a:p>
            <a:pPr indent="0" lvl="0" marL="38100" marR="0" rtl="0" algn="l">
              <a:lnSpc>
                <a:spcPct val="100000"/>
              </a:lnSpc>
              <a:spcBef>
                <a:spcPts val="0"/>
              </a:spcBef>
              <a:spcAft>
                <a:spcPts val="0"/>
              </a:spcAft>
              <a:buClr>
                <a:srgbClr val="000000"/>
              </a:buClr>
              <a:buSzPts val="2700"/>
              <a:buFont typeface="Arial"/>
              <a:buNone/>
            </a:pPr>
            <a:r>
              <a:rPr lang="en" sz="2400">
                <a:solidFill>
                  <a:srgbClr val="1F887E"/>
                </a:solidFill>
                <a:latin typeface="Montserrat"/>
                <a:ea typeface="Montserrat"/>
                <a:cs typeface="Montserrat"/>
                <a:sym typeface="Montserrat"/>
              </a:rPr>
              <a:t>Approach</a:t>
            </a:r>
            <a:endParaRPr i="0" sz="2700" u="none" cap="none" strike="noStrike">
              <a:solidFill>
                <a:srgbClr val="1F887E"/>
              </a:solidFill>
            </a:endParaRPr>
          </a:p>
        </p:txBody>
      </p:sp>
      <p:pic>
        <p:nvPicPr>
          <p:cNvPr id="272" name="Google Shape;272;p20"/>
          <p:cNvPicPr preferRelativeResize="0"/>
          <p:nvPr/>
        </p:nvPicPr>
        <p:blipFill rotWithShape="1">
          <a:blip r:embed="rId5">
            <a:alphaModFix/>
          </a:blip>
          <a:srcRect b="0" l="0" r="0" t="0"/>
          <a:stretch/>
        </p:blipFill>
        <p:spPr>
          <a:xfrm>
            <a:off x="7720672" y="214628"/>
            <a:ext cx="1283517" cy="216123"/>
          </a:xfrm>
          <a:prstGeom prst="rect">
            <a:avLst/>
          </a:prstGeom>
          <a:noFill/>
          <a:ln>
            <a:noFill/>
          </a:ln>
        </p:spPr>
      </p:pic>
      <p:sp>
        <p:nvSpPr>
          <p:cNvPr id="273" name="Google Shape;273;p20"/>
          <p:cNvSpPr/>
          <p:nvPr/>
        </p:nvSpPr>
        <p:spPr>
          <a:xfrm>
            <a:off x="0" y="4882823"/>
            <a:ext cx="9144000" cy="16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Arial"/>
                <a:ea typeface="Arial"/>
                <a:cs typeface="Arial"/>
                <a:sym typeface="Arial"/>
              </a:rPr>
              <a:t>Disclaimer: The information transmitted by this presentation is intended for the person or entity to which it is addressed. This presentation may contain confidential information. Please note that any use or circulation of this presentation is not permitted.</a:t>
            </a:r>
            <a:endParaRPr b="0" i="0" sz="1100" u="none" cap="none" strike="noStrike">
              <a:solidFill>
                <a:srgbClr val="000000"/>
              </a:solidFill>
              <a:latin typeface="Arial"/>
              <a:ea typeface="Arial"/>
              <a:cs typeface="Arial"/>
              <a:sym typeface="Arial"/>
            </a:endParaRPr>
          </a:p>
        </p:txBody>
      </p:sp>
      <p:sp>
        <p:nvSpPr>
          <p:cNvPr id="274" name="Google Shape;274;p20"/>
          <p:cNvSpPr/>
          <p:nvPr/>
        </p:nvSpPr>
        <p:spPr>
          <a:xfrm>
            <a:off x="347633" y="0"/>
            <a:ext cx="986400" cy="93300"/>
          </a:xfrm>
          <a:prstGeom prst="rect">
            <a:avLst/>
          </a:prstGeom>
          <a:solidFill>
            <a:srgbClr val="1F887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2060"/>
              </a:solidFill>
              <a:latin typeface="Calibri"/>
              <a:ea typeface="Calibri"/>
              <a:cs typeface="Calibri"/>
              <a:sym typeface="Calibri"/>
            </a:endParaRPr>
          </a:p>
        </p:txBody>
      </p:sp>
      <p:grpSp>
        <p:nvGrpSpPr>
          <p:cNvPr id="275" name="Google Shape;275;p20"/>
          <p:cNvGrpSpPr/>
          <p:nvPr/>
        </p:nvGrpSpPr>
        <p:grpSpPr>
          <a:xfrm>
            <a:off x="6280155" y="4126251"/>
            <a:ext cx="2851858" cy="790602"/>
            <a:chOff x="460249" y="1285500"/>
            <a:chExt cx="8223350" cy="2494801"/>
          </a:xfrm>
        </p:grpSpPr>
        <p:grpSp>
          <p:nvGrpSpPr>
            <p:cNvPr id="276" name="Google Shape;276;p20"/>
            <p:cNvGrpSpPr/>
            <p:nvPr/>
          </p:nvGrpSpPr>
          <p:grpSpPr>
            <a:xfrm>
              <a:off x="946675" y="1285500"/>
              <a:ext cx="7258700" cy="2494801"/>
              <a:chOff x="943625" y="1286350"/>
              <a:chExt cx="7258700" cy="2494801"/>
            </a:xfrm>
          </p:grpSpPr>
          <p:sp>
            <p:nvSpPr>
              <p:cNvPr id="277" name="Google Shape;277;p20"/>
              <p:cNvSpPr/>
              <p:nvPr/>
            </p:nvSpPr>
            <p:spPr>
              <a:xfrm rot="10800000">
                <a:off x="1138382" y="1422541"/>
                <a:ext cx="1228800" cy="1228800"/>
              </a:xfrm>
              <a:prstGeom prst="ellipse">
                <a:avLst/>
              </a:prstGeom>
              <a:solidFill>
                <a:srgbClr val="833A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0"/>
              <p:cNvSpPr/>
              <p:nvPr/>
            </p:nvSpPr>
            <p:spPr>
              <a:xfrm flipH="1" rot="10800000">
                <a:off x="3818275" y="1286350"/>
                <a:ext cx="1501200" cy="1501200"/>
              </a:xfrm>
              <a:prstGeom prst="ellipse">
                <a:avLst/>
              </a:prstGeom>
              <a:solidFill>
                <a:srgbClr val="3B59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0"/>
              <p:cNvSpPr/>
              <p:nvPr/>
            </p:nvSpPr>
            <p:spPr>
              <a:xfrm>
                <a:off x="1502200" y="1800225"/>
                <a:ext cx="472200" cy="472500"/>
              </a:xfrm>
              <a:prstGeom prst="roundRect">
                <a:avLst>
                  <a:gd fmla="val 16667" name="adj"/>
                </a:avLst>
              </a:prstGeom>
              <a:noFill/>
              <a:ln cap="flat" cmpd="sng" w="19050">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0"/>
              <p:cNvSpPr/>
              <p:nvPr/>
            </p:nvSpPr>
            <p:spPr>
              <a:xfrm>
                <a:off x="4437593" y="1753352"/>
                <a:ext cx="263585" cy="566448"/>
              </a:xfrm>
              <a:custGeom>
                <a:rect b="b" l="l" r="r" t="t"/>
                <a:pathLst>
                  <a:path extrusionOk="0" h="39025" w="18147">
                    <a:moveTo>
                      <a:pt x="12195" y="1"/>
                    </a:moveTo>
                    <a:cubicBezTo>
                      <a:pt x="3805" y="1"/>
                      <a:pt x="3935" y="6635"/>
                      <a:pt x="3935" y="7578"/>
                    </a:cubicBezTo>
                    <a:lnTo>
                      <a:pt x="3935" y="12878"/>
                    </a:lnTo>
                    <a:lnTo>
                      <a:pt x="0" y="12878"/>
                    </a:lnTo>
                    <a:lnTo>
                      <a:pt x="0" y="19512"/>
                    </a:lnTo>
                    <a:lnTo>
                      <a:pt x="3935" y="19512"/>
                    </a:lnTo>
                    <a:lnTo>
                      <a:pt x="3935" y="39024"/>
                    </a:lnTo>
                    <a:lnTo>
                      <a:pt x="12065" y="39024"/>
                    </a:lnTo>
                    <a:lnTo>
                      <a:pt x="12065" y="19512"/>
                    </a:lnTo>
                    <a:lnTo>
                      <a:pt x="17496" y="19512"/>
                    </a:lnTo>
                    <a:cubicBezTo>
                      <a:pt x="17496" y="19512"/>
                      <a:pt x="18016" y="16390"/>
                      <a:pt x="18146" y="12878"/>
                    </a:cubicBezTo>
                    <a:lnTo>
                      <a:pt x="12065" y="12878"/>
                    </a:lnTo>
                    <a:lnTo>
                      <a:pt x="12065" y="8391"/>
                    </a:lnTo>
                    <a:cubicBezTo>
                      <a:pt x="12065" y="7740"/>
                      <a:pt x="12878" y="6765"/>
                      <a:pt x="13821" y="6765"/>
                    </a:cubicBezTo>
                    <a:lnTo>
                      <a:pt x="18146" y="6765"/>
                    </a:lnTo>
                    <a:lnTo>
                      <a:pt x="181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0"/>
              <p:cNvSpPr txBox="1"/>
              <p:nvPr/>
            </p:nvSpPr>
            <p:spPr>
              <a:xfrm>
                <a:off x="3763725" y="3194951"/>
                <a:ext cx="1618500" cy="58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3B5998"/>
                    </a:solidFill>
                    <a:latin typeface="Roboto"/>
                    <a:ea typeface="Roboto"/>
                    <a:cs typeface="Roboto"/>
                    <a:sym typeface="Roboto"/>
                  </a:rPr>
                  <a:t>90%</a:t>
                </a:r>
                <a:endParaRPr b="1" sz="1200">
                  <a:solidFill>
                    <a:srgbClr val="3B5998"/>
                  </a:solidFill>
                  <a:latin typeface="Roboto"/>
                  <a:ea typeface="Roboto"/>
                  <a:cs typeface="Roboto"/>
                  <a:sym typeface="Roboto"/>
                </a:endParaRPr>
              </a:p>
            </p:txBody>
          </p:sp>
          <p:sp>
            <p:nvSpPr>
              <p:cNvPr id="282" name="Google Shape;282;p20"/>
              <p:cNvSpPr txBox="1"/>
              <p:nvPr/>
            </p:nvSpPr>
            <p:spPr>
              <a:xfrm>
                <a:off x="943625" y="3194951"/>
                <a:ext cx="1618500" cy="58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3B5998"/>
                    </a:solidFill>
                    <a:latin typeface="Roboto"/>
                    <a:ea typeface="Roboto"/>
                    <a:cs typeface="Roboto"/>
                    <a:sym typeface="Roboto"/>
                  </a:rPr>
                  <a:t>75%</a:t>
                </a:r>
                <a:endParaRPr b="1" sz="1200">
                  <a:solidFill>
                    <a:srgbClr val="833AB4"/>
                  </a:solidFill>
                  <a:latin typeface="Roboto"/>
                  <a:ea typeface="Roboto"/>
                  <a:cs typeface="Roboto"/>
                  <a:sym typeface="Roboto"/>
                </a:endParaRPr>
              </a:p>
            </p:txBody>
          </p:sp>
          <p:sp>
            <p:nvSpPr>
              <p:cNvPr id="283" name="Google Shape;283;p20"/>
              <p:cNvSpPr txBox="1"/>
              <p:nvPr/>
            </p:nvSpPr>
            <p:spPr>
              <a:xfrm>
                <a:off x="6583825" y="3194951"/>
                <a:ext cx="1618500" cy="586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55ACEE"/>
                    </a:solidFill>
                    <a:latin typeface="Roboto"/>
                    <a:ea typeface="Roboto"/>
                    <a:cs typeface="Roboto"/>
                    <a:sym typeface="Roboto"/>
                  </a:rPr>
                  <a:t>45%</a:t>
                </a:r>
                <a:endParaRPr b="1" sz="1200">
                  <a:solidFill>
                    <a:srgbClr val="55ACEE"/>
                  </a:solidFill>
                  <a:latin typeface="Roboto"/>
                  <a:ea typeface="Roboto"/>
                  <a:cs typeface="Roboto"/>
                  <a:sym typeface="Roboto"/>
                </a:endParaRPr>
              </a:p>
            </p:txBody>
          </p:sp>
          <p:sp>
            <p:nvSpPr>
              <p:cNvPr id="284" name="Google Shape;284;p20"/>
              <p:cNvSpPr/>
              <p:nvPr/>
            </p:nvSpPr>
            <p:spPr>
              <a:xfrm flipH="1" rot="10800000">
                <a:off x="6929698" y="1572556"/>
                <a:ext cx="928800" cy="928800"/>
              </a:xfrm>
              <a:prstGeom prst="ellipse">
                <a:avLst/>
              </a:prstGeom>
              <a:solidFill>
                <a:srgbClr val="55AC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0"/>
              <p:cNvSpPr/>
              <p:nvPr/>
            </p:nvSpPr>
            <p:spPr>
              <a:xfrm>
                <a:off x="7133850" y="1819225"/>
                <a:ext cx="533759" cy="434321"/>
              </a:xfrm>
              <a:custGeom>
                <a:rect b="b" l="l" r="r" t="t"/>
                <a:pathLst>
                  <a:path extrusionOk="0" h="11509" w="14144">
                    <a:moveTo>
                      <a:pt x="9774" y="0"/>
                    </a:moveTo>
                    <a:cubicBezTo>
                      <a:pt x="7906" y="0"/>
                      <a:pt x="6539" y="1735"/>
                      <a:pt x="6972" y="3569"/>
                    </a:cubicBezTo>
                    <a:cubicBezTo>
                      <a:pt x="4537" y="3436"/>
                      <a:pt x="2402" y="2302"/>
                      <a:pt x="968" y="534"/>
                    </a:cubicBezTo>
                    <a:lnTo>
                      <a:pt x="968" y="534"/>
                    </a:lnTo>
                    <a:cubicBezTo>
                      <a:pt x="234" y="1835"/>
                      <a:pt x="568" y="3536"/>
                      <a:pt x="1869" y="4403"/>
                    </a:cubicBezTo>
                    <a:cubicBezTo>
                      <a:pt x="1402" y="4403"/>
                      <a:pt x="968" y="4270"/>
                      <a:pt x="568" y="4036"/>
                    </a:cubicBezTo>
                    <a:lnTo>
                      <a:pt x="568" y="4036"/>
                    </a:lnTo>
                    <a:cubicBezTo>
                      <a:pt x="534" y="5404"/>
                      <a:pt x="1502" y="6638"/>
                      <a:pt x="2903" y="6939"/>
                    </a:cubicBezTo>
                    <a:cubicBezTo>
                      <a:pt x="2651" y="6997"/>
                      <a:pt x="2399" y="7032"/>
                      <a:pt x="2140" y="7032"/>
                    </a:cubicBezTo>
                    <a:cubicBezTo>
                      <a:pt x="1954" y="7032"/>
                      <a:pt x="1764" y="7014"/>
                      <a:pt x="1568" y="6972"/>
                    </a:cubicBezTo>
                    <a:lnTo>
                      <a:pt x="1568" y="6972"/>
                    </a:lnTo>
                    <a:cubicBezTo>
                      <a:pt x="1935" y="8139"/>
                      <a:pt x="3036" y="8973"/>
                      <a:pt x="4304" y="9007"/>
                    </a:cubicBezTo>
                    <a:cubicBezTo>
                      <a:pt x="3243" y="9809"/>
                      <a:pt x="1960" y="10243"/>
                      <a:pt x="647" y="10243"/>
                    </a:cubicBezTo>
                    <a:cubicBezTo>
                      <a:pt x="432" y="10243"/>
                      <a:pt x="216" y="10231"/>
                      <a:pt x="1" y="10208"/>
                    </a:cubicBezTo>
                    <a:lnTo>
                      <a:pt x="1" y="10208"/>
                    </a:lnTo>
                    <a:cubicBezTo>
                      <a:pt x="1268" y="11008"/>
                      <a:pt x="2803" y="11508"/>
                      <a:pt x="4437" y="11508"/>
                    </a:cubicBezTo>
                    <a:cubicBezTo>
                      <a:pt x="9841" y="11508"/>
                      <a:pt x="12876" y="6939"/>
                      <a:pt x="12710" y="2869"/>
                    </a:cubicBezTo>
                    <a:cubicBezTo>
                      <a:pt x="13277" y="2469"/>
                      <a:pt x="13744" y="1935"/>
                      <a:pt x="14144" y="1368"/>
                    </a:cubicBezTo>
                    <a:lnTo>
                      <a:pt x="14144" y="1368"/>
                    </a:lnTo>
                    <a:cubicBezTo>
                      <a:pt x="13610" y="1601"/>
                      <a:pt x="13077" y="1735"/>
                      <a:pt x="12476" y="1835"/>
                    </a:cubicBezTo>
                    <a:cubicBezTo>
                      <a:pt x="13077" y="1468"/>
                      <a:pt x="13544" y="901"/>
                      <a:pt x="13744" y="200"/>
                    </a:cubicBezTo>
                    <a:lnTo>
                      <a:pt x="13744" y="200"/>
                    </a:lnTo>
                    <a:cubicBezTo>
                      <a:pt x="13177" y="534"/>
                      <a:pt x="12576" y="801"/>
                      <a:pt x="11909" y="901"/>
                    </a:cubicBezTo>
                    <a:cubicBezTo>
                      <a:pt x="11375" y="367"/>
                      <a:pt x="10608" y="0"/>
                      <a:pt x="97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20"/>
            <p:cNvGrpSpPr/>
            <p:nvPr/>
          </p:nvGrpSpPr>
          <p:grpSpPr>
            <a:xfrm>
              <a:off x="460249" y="1571701"/>
              <a:ext cx="8223350" cy="905675"/>
              <a:chOff x="457199" y="1572551"/>
              <a:chExt cx="8223350" cy="905675"/>
            </a:xfrm>
          </p:grpSpPr>
          <p:sp>
            <p:nvSpPr>
              <p:cNvPr id="287" name="Google Shape;287;p20"/>
              <p:cNvSpPr/>
              <p:nvPr/>
            </p:nvSpPr>
            <p:spPr>
              <a:xfrm flipH="1" rot="10800000">
                <a:off x="5467603" y="1923216"/>
                <a:ext cx="467700" cy="476100"/>
              </a:xfrm>
              <a:prstGeom prst="ellipse">
                <a:avLst/>
              </a:prstGeom>
              <a:solidFill>
                <a:srgbClr val="4DC2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0"/>
              <p:cNvSpPr/>
              <p:nvPr/>
            </p:nvSpPr>
            <p:spPr>
              <a:xfrm flipH="1" rot="10800000">
                <a:off x="2644623" y="1572551"/>
                <a:ext cx="463800" cy="463800"/>
              </a:xfrm>
              <a:prstGeom prst="ellipse">
                <a:avLst/>
              </a:prstGeom>
              <a:solidFill>
                <a:srgbClr val="CB2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0"/>
              <p:cNvSpPr/>
              <p:nvPr/>
            </p:nvSpPr>
            <p:spPr>
              <a:xfrm flipH="1" rot="10800000">
                <a:off x="3464674" y="2272726"/>
                <a:ext cx="205500" cy="205500"/>
              </a:xfrm>
              <a:prstGeom prst="ellipse">
                <a:avLst/>
              </a:prstGeom>
              <a:solidFill>
                <a:srgbClr val="AF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0"/>
              <p:cNvSpPr/>
              <p:nvPr/>
            </p:nvSpPr>
            <p:spPr>
              <a:xfrm flipH="1" rot="10800000">
                <a:off x="6451499" y="1572551"/>
                <a:ext cx="235200" cy="235200"/>
              </a:xfrm>
              <a:prstGeom prst="ellipse">
                <a:avLst/>
              </a:prstGeom>
              <a:solidFill>
                <a:srgbClr val="F0B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0"/>
              <p:cNvSpPr/>
              <p:nvPr/>
            </p:nvSpPr>
            <p:spPr>
              <a:xfrm flipH="1" rot="10800000">
                <a:off x="457199" y="1889026"/>
                <a:ext cx="205500" cy="205500"/>
              </a:xfrm>
              <a:prstGeom prst="ellipse">
                <a:avLst/>
              </a:prstGeom>
              <a:solidFill>
                <a:srgbClr val="E597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0"/>
              <p:cNvSpPr/>
              <p:nvPr/>
            </p:nvSpPr>
            <p:spPr>
              <a:xfrm flipH="1" rot="10800000">
                <a:off x="8475049" y="1889026"/>
                <a:ext cx="205500" cy="2055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20"/>
            <p:cNvGrpSpPr/>
            <p:nvPr/>
          </p:nvGrpSpPr>
          <p:grpSpPr>
            <a:xfrm>
              <a:off x="1543276" y="1840774"/>
              <a:ext cx="391497" cy="391414"/>
              <a:chOff x="935197" y="1793977"/>
              <a:chExt cx="256451" cy="256430"/>
            </a:xfrm>
          </p:grpSpPr>
          <p:sp>
            <p:nvSpPr>
              <p:cNvPr id="294" name="Google Shape;294;p2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6" name="Google Shape;296;p20"/>
          <p:cNvSpPr txBox="1"/>
          <p:nvPr/>
        </p:nvSpPr>
        <p:spPr>
          <a:xfrm flipH="1">
            <a:off x="6624850" y="2643825"/>
            <a:ext cx="2353800" cy="8256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lt1"/>
              </a:solidFill>
              <a:latin typeface="Roboto"/>
              <a:ea typeface="Roboto"/>
              <a:cs typeface="Roboto"/>
              <a:sym typeface="Roboto"/>
            </a:endParaRPr>
          </a:p>
          <a:p>
            <a:pPr indent="0" lvl="0" marL="0" rtl="0" algn="l">
              <a:spcBef>
                <a:spcPts val="0"/>
              </a:spcBef>
              <a:spcAft>
                <a:spcPts val="0"/>
              </a:spcAft>
              <a:buNone/>
            </a:pPr>
            <a:r>
              <a:rPr b="1" lang="en" sz="1200">
                <a:solidFill>
                  <a:schemeClr val="lt1"/>
                </a:solidFill>
                <a:latin typeface="Roboto"/>
                <a:ea typeface="Roboto"/>
                <a:cs typeface="Roboto"/>
                <a:sym typeface="Roboto"/>
              </a:rPr>
              <a:t>Data Modeling, ROI, Lag, Saturation, Computation  </a:t>
            </a:r>
            <a:endParaRPr b="1" sz="1200">
              <a:solidFill>
                <a:schemeClr val="lt1"/>
              </a:solidFill>
              <a:latin typeface="Roboto"/>
              <a:ea typeface="Roboto"/>
              <a:cs typeface="Roboto"/>
              <a:sym typeface="Roboto"/>
            </a:endParaRPr>
          </a:p>
          <a:p>
            <a:pPr indent="0" lvl="0" marL="0" rtl="0" algn="l">
              <a:spcBef>
                <a:spcPts val="0"/>
              </a:spcBef>
              <a:spcAft>
                <a:spcPts val="1600"/>
              </a:spcAft>
              <a:buNone/>
            </a:pPr>
            <a:r>
              <a:rPr lang="en" sz="800">
                <a:solidFill>
                  <a:schemeClr val="lt1"/>
                </a:solidFill>
                <a:latin typeface="Roboto"/>
                <a:ea typeface="Roboto"/>
                <a:cs typeface="Roboto"/>
                <a:sym typeface="Roboto"/>
              </a:rPr>
              <a:t>Running the LR model and tuning the hyperparameters for computing the ROI, Carryover Effect, Saturation </a:t>
            </a:r>
            <a:endParaRPr b="1" sz="800">
              <a:solidFill>
                <a:schemeClr val="lt1"/>
              </a:solidFill>
              <a:latin typeface="Roboto"/>
              <a:ea typeface="Roboto"/>
              <a:cs typeface="Roboto"/>
              <a:sym typeface="Roboto"/>
            </a:endParaRPr>
          </a:p>
        </p:txBody>
      </p:sp>
      <p:grpSp>
        <p:nvGrpSpPr>
          <p:cNvPr id="297" name="Google Shape;297;p20"/>
          <p:cNvGrpSpPr/>
          <p:nvPr/>
        </p:nvGrpSpPr>
        <p:grpSpPr>
          <a:xfrm>
            <a:off x="6684723" y="1000608"/>
            <a:ext cx="1679927" cy="1214602"/>
            <a:chOff x="3600919" y="2480394"/>
            <a:chExt cx="1036800" cy="790448"/>
          </a:xfrm>
        </p:grpSpPr>
        <p:grpSp>
          <p:nvGrpSpPr>
            <p:cNvPr id="298" name="Google Shape;298;p20"/>
            <p:cNvGrpSpPr/>
            <p:nvPr/>
          </p:nvGrpSpPr>
          <p:grpSpPr>
            <a:xfrm>
              <a:off x="3626131" y="2480394"/>
              <a:ext cx="986390" cy="790448"/>
              <a:chOff x="4373402" y="1766424"/>
              <a:chExt cx="2417030" cy="1717618"/>
            </a:xfrm>
          </p:grpSpPr>
          <p:sp>
            <p:nvSpPr>
              <p:cNvPr id="299" name="Google Shape;299;p20"/>
              <p:cNvSpPr/>
              <p:nvPr/>
            </p:nvSpPr>
            <p:spPr>
              <a:xfrm>
                <a:off x="5131442" y="3084083"/>
                <a:ext cx="901681" cy="394583"/>
              </a:xfrm>
              <a:custGeom>
                <a:rect b="b" l="l" r="r" t="t"/>
                <a:pathLst>
                  <a:path extrusionOk="0" h="17780" w="40630">
                    <a:moveTo>
                      <a:pt x="30789" y="0"/>
                    </a:moveTo>
                    <a:lnTo>
                      <a:pt x="9807" y="0"/>
                    </a:lnTo>
                    <a:lnTo>
                      <a:pt x="0" y="17780"/>
                    </a:lnTo>
                    <a:lnTo>
                      <a:pt x="40629" y="17780"/>
                    </a:lnTo>
                    <a:close/>
                  </a:path>
                </a:pathLst>
              </a:custGeom>
              <a:solidFill>
                <a:srgbClr val="833A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0"/>
              <p:cNvSpPr/>
              <p:nvPr/>
            </p:nvSpPr>
            <p:spPr>
              <a:xfrm>
                <a:off x="4373402" y="1766424"/>
                <a:ext cx="2417030" cy="1417657"/>
              </a:xfrm>
              <a:custGeom>
                <a:rect b="b" l="l" r="r" t="t"/>
                <a:pathLst>
                  <a:path extrusionOk="0" h="63880" w="108912">
                    <a:moveTo>
                      <a:pt x="103875" y="1"/>
                    </a:moveTo>
                    <a:lnTo>
                      <a:pt x="5071" y="1"/>
                    </a:lnTo>
                    <a:cubicBezTo>
                      <a:pt x="2269" y="1"/>
                      <a:pt x="1" y="2269"/>
                      <a:pt x="1" y="5037"/>
                    </a:cubicBezTo>
                    <a:lnTo>
                      <a:pt x="1" y="58809"/>
                    </a:lnTo>
                    <a:cubicBezTo>
                      <a:pt x="1" y="61611"/>
                      <a:pt x="2269" y="63880"/>
                      <a:pt x="5071" y="63880"/>
                    </a:cubicBezTo>
                    <a:lnTo>
                      <a:pt x="103875" y="63880"/>
                    </a:lnTo>
                    <a:cubicBezTo>
                      <a:pt x="106644" y="63880"/>
                      <a:pt x="108912" y="61578"/>
                      <a:pt x="108912" y="58809"/>
                    </a:cubicBezTo>
                    <a:lnTo>
                      <a:pt x="108912" y="5037"/>
                    </a:lnTo>
                    <a:cubicBezTo>
                      <a:pt x="108912" y="2269"/>
                      <a:pt x="106644" y="1"/>
                      <a:pt x="103875" y="1"/>
                    </a:cubicBezTo>
                    <a:close/>
                  </a:path>
                </a:pathLst>
              </a:custGeom>
              <a:solidFill>
                <a:srgbClr val="833A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0"/>
              <p:cNvSpPr/>
              <p:nvPr/>
            </p:nvSpPr>
            <p:spPr>
              <a:xfrm>
                <a:off x="4468163" y="1851552"/>
                <a:ext cx="2227528" cy="1131906"/>
              </a:xfrm>
              <a:custGeom>
                <a:rect b="b" l="l" r="r" t="t"/>
                <a:pathLst>
                  <a:path extrusionOk="0" h="51004" w="100373">
                    <a:moveTo>
                      <a:pt x="0" y="1"/>
                    </a:moveTo>
                    <a:lnTo>
                      <a:pt x="100372" y="1"/>
                    </a:lnTo>
                    <a:lnTo>
                      <a:pt x="100372" y="51004"/>
                    </a:lnTo>
                    <a:lnTo>
                      <a:pt x="0" y="51004"/>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0"/>
              <p:cNvSpPr/>
              <p:nvPr/>
            </p:nvSpPr>
            <p:spPr>
              <a:xfrm>
                <a:off x="4495548" y="3070014"/>
                <a:ext cx="28895" cy="29627"/>
              </a:xfrm>
              <a:custGeom>
                <a:rect b="b" l="l" r="r" t="t"/>
                <a:pathLst>
                  <a:path extrusionOk="0" h="1335" w="1302">
                    <a:moveTo>
                      <a:pt x="634" y="1335"/>
                    </a:moveTo>
                    <a:cubicBezTo>
                      <a:pt x="1001" y="1335"/>
                      <a:pt x="1302" y="1035"/>
                      <a:pt x="1302" y="668"/>
                    </a:cubicBezTo>
                    <a:cubicBezTo>
                      <a:pt x="1302" y="301"/>
                      <a:pt x="1001" y="1"/>
                      <a:pt x="634" y="1"/>
                    </a:cubicBezTo>
                    <a:cubicBezTo>
                      <a:pt x="268" y="1"/>
                      <a:pt x="1" y="301"/>
                      <a:pt x="1" y="668"/>
                    </a:cubicBezTo>
                    <a:cubicBezTo>
                      <a:pt x="1" y="1035"/>
                      <a:pt x="268" y="1335"/>
                      <a:pt x="634" y="1335"/>
                    </a:cubicBezTo>
                    <a:close/>
                  </a:path>
                </a:pathLst>
              </a:custGeom>
              <a:solidFill>
                <a:srgbClr val="55AC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0"/>
              <p:cNvSpPr/>
              <p:nvPr/>
            </p:nvSpPr>
            <p:spPr>
              <a:xfrm>
                <a:off x="4551805" y="3070014"/>
                <a:ext cx="29649" cy="29627"/>
              </a:xfrm>
              <a:custGeom>
                <a:rect b="b" l="l" r="r" t="t"/>
                <a:pathLst>
                  <a:path extrusionOk="0" h="1335" w="1336">
                    <a:moveTo>
                      <a:pt x="668" y="1335"/>
                    </a:moveTo>
                    <a:cubicBezTo>
                      <a:pt x="1035" y="1335"/>
                      <a:pt x="1335" y="1035"/>
                      <a:pt x="1335" y="668"/>
                    </a:cubicBezTo>
                    <a:cubicBezTo>
                      <a:pt x="1335" y="301"/>
                      <a:pt x="1035" y="1"/>
                      <a:pt x="668" y="1"/>
                    </a:cubicBezTo>
                    <a:cubicBezTo>
                      <a:pt x="301" y="1"/>
                      <a:pt x="1" y="301"/>
                      <a:pt x="1" y="668"/>
                    </a:cubicBezTo>
                    <a:cubicBezTo>
                      <a:pt x="1" y="1035"/>
                      <a:pt x="301" y="1335"/>
                      <a:pt x="668" y="1335"/>
                    </a:cubicBezTo>
                    <a:close/>
                  </a:path>
                </a:pathLst>
              </a:custGeom>
              <a:solidFill>
                <a:srgbClr val="55AC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0"/>
              <p:cNvSpPr/>
              <p:nvPr/>
            </p:nvSpPr>
            <p:spPr>
              <a:xfrm>
                <a:off x="4608817" y="3070014"/>
                <a:ext cx="29627" cy="29627"/>
              </a:xfrm>
              <a:custGeom>
                <a:rect b="b" l="l" r="r" t="t"/>
                <a:pathLst>
                  <a:path extrusionOk="0" h="1335" w="1335">
                    <a:moveTo>
                      <a:pt x="667" y="1335"/>
                    </a:moveTo>
                    <a:cubicBezTo>
                      <a:pt x="1034" y="1335"/>
                      <a:pt x="1335" y="1035"/>
                      <a:pt x="1335" y="668"/>
                    </a:cubicBezTo>
                    <a:cubicBezTo>
                      <a:pt x="1335" y="301"/>
                      <a:pt x="1034" y="1"/>
                      <a:pt x="667" y="1"/>
                    </a:cubicBezTo>
                    <a:cubicBezTo>
                      <a:pt x="301" y="1"/>
                      <a:pt x="0" y="301"/>
                      <a:pt x="0" y="668"/>
                    </a:cubicBezTo>
                    <a:cubicBezTo>
                      <a:pt x="0" y="1035"/>
                      <a:pt x="301" y="1335"/>
                      <a:pt x="667" y="1335"/>
                    </a:cubicBezTo>
                    <a:close/>
                  </a:path>
                </a:pathLst>
              </a:custGeom>
              <a:solidFill>
                <a:srgbClr val="55AC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0"/>
              <p:cNvSpPr/>
              <p:nvPr/>
            </p:nvSpPr>
            <p:spPr>
              <a:xfrm>
                <a:off x="4808214" y="3424810"/>
                <a:ext cx="1547799" cy="59232"/>
              </a:xfrm>
              <a:custGeom>
                <a:rect b="b" l="l" r="r" t="t"/>
                <a:pathLst>
                  <a:path extrusionOk="0" h="2669" w="125991">
                    <a:moveTo>
                      <a:pt x="0" y="0"/>
                    </a:moveTo>
                    <a:cubicBezTo>
                      <a:pt x="0" y="1468"/>
                      <a:pt x="1235" y="2669"/>
                      <a:pt x="2702" y="2669"/>
                    </a:cubicBezTo>
                    <a:lnTo>
                      <a:pt x="123288" y="2669"/>
                    </a:lnTo>
                    <a:cubicBezTo>
                      <a:pt x="124789" y="2669"/>
                      <a:pt x="125990" y="1468"/>
                      <a:pt x="125990" y="0"/>
                    </a:cubicBezTo>
                    <a:close/>
                  </a:path>
                </a:pathLst>
              </a:custGeom>
              <a:solidFill>
                <a:srgbClr val="AF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 name="Google Shape;306;p20"/>
            <p:cNvSpPr txBox="1"/>
            <p:nvPr/>
          </p:nvSpPr>
          <p:spPr>
            <a:xfrm>
              <a:off x="3600919" y="2583195"/>
              <a:ext cx="1036800" cy="45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Multivariate Regression Model</a:t>
              </a:r>
              <a:endParaRPr sz="1000">
                <a:latin typeface="Roboto"/>
                <a:ea typeface="Roboto"/>
                <a:cs typeface="Roboto"/>
                <a:sym typeface="Roboto"/>
              </a:endParaRPr>
            </a:p>
            <a:p>
              <a:pPr indent="0" lvl="0" marL="0" rtl="0" algn="ctr">
                <a:spcBef>
                  <a:spcPts val="0"/>
                </a:spcBef>
                <a:spcAft>
                  <a:spcPts val="0"/>
                </a:spcAft>
                <a:buNone/>
              </a:pPr>
              <a:r>
                <a:t/>
              </a:r>
              <a:endParaRPr b="1" sz="1200">
                <a:latin typeface="Roboto"/>
                <a:ea typeface="Roboto"/>
                <a:cs typeface="Roboto"/>
                <a:sym typeface="Roboto"/>
              </a:endParaRPr>
            </a:p>
          </p:txBody>
        </p:sp>
      </p:grpSp>
      <p:sp>
        <p:nvSpPr>
          <p:cNvPr id="307" name="Google Shape;307;p20"/>
          <p:cNvSpPr txBox="1"/>
          <p:nvPr/>
        </p:nvSpPr>
        <p:spPr>
          <a:xfrm flipH="1">
            <a:off x="3110750" y="4257250"/>
            <a:ext cx="2353800" cy="528600"/>
          </a:xfrm>
          <a:prstGeom prst="rect">
            <a:avLst/>
          </a:prstGeom>
          <a:solidFill>
            <a:srgbClr val="999999"/>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200">
              <a:solidFill>
                <a:schemeClr val="lt1"/>
              </a:solidFill>
              <a:latin typeface="Roboto"/>
              <a:ea typeface="Roboto"/>
              <a:cs typeface="Roboto"/>
              <a:sym typeface="Roboto"/>
            </a:endParaRPr>
          </a:p>
          <a:p>
            <a:pPr indent="0" lvl="0" marL="0" rtl="0" algn="r">
              <a:spcBef>
                <a:spcPts val="0"/>
              </a:spcBef>
              <a:spcAft>
                <a:spcPts val="0"/>
              </a:spcAft>
              <a:buNone/>
            </a:pPr>
            <a:r>
              <a:rPr b="1" lang="en" sz="1200">
                <a:solidFill>
                  <a:schemeClr val="lt1"/>
                </a:solidFill>
                <a:latin typeface="Roboto"/>
                <a:ea typeface="Roboto"/>
                <a:cs typeface="Roboto"/>
                <a:sym typeface="Roboto"/>
              </a:rPr>
              <a:t>Model Interpretation</a:t>
            </a:r>
            <a:endParaRPr b="1" sz="1200">
              <a:solidFill>
                <a:schemeClr val="lt1"/>
              </a:solidFill>
              <a:latin typeface="Roboto"/>
              <a:ea typeface="Roboto"/>
              <a:cs typeface="Roboto"/>
              <a:sym typeface="Roboto"/>
            </a:endParaRPr>
          </a:p>
          <a:p>
            <a:pPr indent="0" lvl="0" marL="0" rtl="0" algn="r">
              <a:spcBef>
                <a:spcPts val="0"/>
              </a:spcBef>
              <a:spcAft>
                <a:spcPts val="1600"/>
              </a:spcAft>
              <a:buNone/>
            </a:pPr>
            <a:r>
              <a:rPr lang="en" sz="800">
                <a:solidFill>
                  <a:schemeClr val="lt1"/>
                </a:solidFill>
                <a:latin typeface="Roboto"/>
                <a:ea typeface="Roboto"/>
                <a:cs typeface="Roboto"/>
                <a:sym typeface="Roboto"/>
              </a:rPr>
              <a:t>Evaluating the model assumption and finding of the optimized budget allocation</a:t>
            </a:r>
            <a:endParaRPr sz="800">
              <a:solidFill>
                <a:schemeClr val="lt1"/>
              </a:solidFill>
              <a:latin typeface="Roboto"/>
              <a:ea typeface="Roboto"/>
              <a:cs typeface="Roboto"/>
              <a:sym typeface="Roboto"/>
            </a:endParaRPr>
          </a:p>
        </p:txBody>
      </p:sp>
      <p:cxnSp>
        <p:nvCxnSpPr>
          <p:cNvPr id="308" name="Google Shape;308;p20"/>
          <p:cNvCxnSpPr/>
          <p:nvPr/>
        </p:nvCxnSpPr>
        <p:spPr>
          <a:xfrm>
            <a:off x="78063" y="2475163"/>
            <a:ext cx="2589000" cy="36600"/>
          </a:xfrm>
          <a:prstGeom prst="straightConnector1">
            <a:avLst/>
          </a:prstGeom>
          <a:noFill/>
          <a:ln cap="flat" cmpd="sng" w="9525">
            <a:solidFill>
              <a:schemeClr val="dk2"/>
            </a:solidFill>
            <a:prstDash val="solid"/>
            <a:round/>
            <a:headEnd len="med" w="med" type="none"/>
            <a:tailEnd len="med" w="med" type="none"/>
          </a:ln>
        </p:spPr>
      </p:cxnSp>
      <p:grpSp>
        <p:nvGrpSpPr>
          <p:cNvPr id="309" name="Google Shape;309;p20"/>
          <p:cNvGrpSpPr/>
          <p:nvPr/>
        </p:nvGrpSpPr>
        <p:grpSpPr>
          <a:xfrm>
            <a:off x="-71450" y="765588"/>
            <a:ext cx="5506952" cy="2924880"/>
            <a:chOff x="-33700" y="785150"/>
            <a:chExt cx="5506952" cy="2924880"/>
          </a:xfrm>
        </p:grpSpPr>
        <p:sp>
          <p:nvSpPr>
            <p:cNvPr id="310" name="Google Shape;310;p20"/>
            <p:cNvSpPr/>
            <p:nvPr/>
          </p:nvSpPr>
          <p:spPr>
            <a:xfrm>
              <a:off x="3119350" y="1048580"/>
              <a:ext cx="2313221" cy="2661450"/>
            </a:xfrm>
            <a:custGeom>
              <a:rect b="b" l="l" r="r" t="t"/>
              <a:pathLst>
                <a:path extrusionOk="0" h="83060" w="83060">
                  <a:moveTo>
                    <a:pt x="82193" y="0"/>
                  </a:moveTo>
                  <a:lnTo>
                    <a:pt x="835" y="34"/>
                  </a:lnTo>
                  <a:cubicBezTo>
                    <a:pt x="368" y="34"/>
                    <a:pt x="1" y="434"/>
                    <a:pt x="1" y="868"/>
                  </a:cubicBezTo>
                  <a:lnTo>
                    <a:pt x="34" y="82226"/>
                  </a:lnTo>
                  <a:cubicBezTo>
                    <a:pt x="34" y="82693"/>
                    <a:pt x="401" y="83060"/>
                    <a:pt x="868" y="83060"/>
                  </a:cubicBezTo>
                  <a:lnTo>
                    <a:pt x="82226" y="83026"/>
                  </a:lnTo>
                  <a:cubicBezTo>
                    <a:pt x="82693" y="83026"/>
                    <a:pt x="83060" y="82659"/>
                    <a:pt x="83060" y="82192"/>
                  </a:cubicBezTo>
                  <a:lnTo>
                    <a:pt x="83027" y="834"/>
                  </a:lnTo>
                  <a:cubicBezTo>
                    <a:pt x="83027" y="367"/>
                    <a:pt x="82660" y="0"/>
                    <a:pt x="82193"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0"/>
            <p:cNvSpPr/>
            <p:nvPr/>
          </p:nvSpPr>
          <p:spPr>
            <a:xfrm>
              <a:off x="-33700" y="960767"/>
              <a:ext cx="2313221" cy="2661450"/>
            </a:xfrm>
            <a:custGeom>
              <a:rect b="b" l="l" r="r" t="t"/>
              <a:pathLst>
                <a:path extrusionOk="0" h="83060" w="83060">
                  <a:moveTo>
                    <a:pt x="82193" y="0"/>
                  </a:moveTo>
                  <a:lnTo>
                    <a:pt x="835" y="34"/>
                  </a:lnTo>
                  <a:cubicBezTo>
                    <a:pt x="368" y="34"/>
                    <a:pt x="1" y="434"/>
                    <a:pt x="1" y="868"/>
                  </a:cubicBezTo>
                  <a:lnTo>
                    <a:pt x="34" y="82226"/>
                  </a:lnTo>
                  <a:cubicBezTo>
                    <a:pt x="34" y="82693"/>
                    <a:pt x="401" y="83060"/>
                    <a:pt x="868" y="83060"/>
                  </a:cubicBezTo>
                  <a:lnTo>
                    <a:pt x="82226" y="83026"/>
                  </a:lnTo>
                  <a:cubicBezTo>
                    <a:pt x="82693" y="83026"/>
                    <a:pt x="83060" y="82659"/>
                    <a:pt x="83060" y="82192"/>
                  </a:cubicBezTo>
                  <a:lnTo>
                    <a:pt x="83027" y="834"/>
                  </a:lnTo>
                  <a:cubicBezTo>
                    <a:pt x="83027" y="367"/>
                    <a:pt x="82660" y="0"/>
                    <a:pt x="82193"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20"/>
            <p:cNvGrpSpPr/>
            <p:nvPr/>
          </p:nvGrpSpPr>
          <p:grpSpPr>
            <a:xfrm>
              <a:off x="6981" y="785150"/>
              <a:ext cx="5466271" cy="2749263"/>
              <a:chOff x="6981" y="785150"/>
              <a:chExt cx="5466271" cy="2749263"/>
            </a:xfrm>
          </p:grpSpPr>
          <p:sp>
            <p:nvSpPr>
              <p:cNvPr id="313" name="Google Shape;313;p20"/>
              <p:cNvSpPr/>
              <p:nvPr/>
            </p:nvSpPr>
            <p:spPr>
              <a:xfrm>
                <a:off x="3160031" y="872963"/>
                <a:ext cx="2313221" cy="2661450"/>
              </a:xfrm>
              <a:custGeom>
                <a:rect b="b" l="l" r="r" t="t"/>
                <a:pathLst>
                  <a:path extrusionOk="0" h="83060" w="83060">
                    <a:moveTo>
                      <a:pt x="82192" y="1"/>
                    </a:moveTo>
                    <a:lnTo>
                      <a:pt x="834" y="34"/>
                    </a:lnTo>
                    <a:cubicBezTo>
                      <a:pt x="367" y="34"/>
                      <a:pt x="0" y="434"/>
                      <a:pt x="0" y="868"/>
                    </a:cubicBezTo>
                    <a:lnTo>
                      <a:pt x="34" y="82226"/>
                    </a:lnTo>
                    <a:cubicBezTo>
                      <a:pt x="34" y="82693"/>
                      <a:pt x="400" y="83060"/>
                      <a:pt x="867" y="83060"/>
                    </a:cubicBezTo>
                    <a:lnTo>
                      <a:pt x="82226" y="83027"/>
                    </a:lnTo>
                    <a:cubicBezTo>
                      <a:pt x="82693" y="83027"/>
                      <a:pt x="83060" y="82660"/>
                      <a:pt x="83060" y="82193"/>
                    </a:cubicBezTo>
                    <a:lnTo>
                      <a:pt x="83026" y="835"/>
                    </a:lnTo>
                    <a:cubicBezTo>
                      <a:pt x="83026" y="368"/>
                      <a:pt x="82626" y="1"/>
                      <a:pt x="82192"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0"/>
              <p:cNvSpPr/>
              <p:nvPr/>
            </p:nvSpPr>
            <p:spPr>
              <a:xfrm>
                <a:off x="6981" y="785150"/>
                <a:ext cx="2313221" cy="2661450"/>
              </a:xfrm>
              <a:custGeom>
                <a:rect b="b" l="l" r="r" t="t"/>
                <a:pathLst>
                  <a:path extrusionOk="0" h="83060" w="83060">
                    <a:moveTo>
                      <a:pt x="82192" y="1"/>
                    </a:moveTo>
                    <a:lnTo>
                      <a:pt x="834" y="34"/>
                    </a:lnTo>
                    <a:cubicBezTo>
                      <a:pt x="367" y="34"/>
                      <a:pt x="0" y="434"/>
                      <a:pt x="0" y="868"/>
                    </a:cubicBezTo>
                    <a:lnTo>
                      <a:pt x="34" y="82226"/>
                    </a:lnTo>
                    <a:cubicBezTo>
                      <a:pt x="34" y="82693"/>
                      <a:pt x="400" y="83060"/>
                      <a:pt x="867" y="83060"/>
                    </a:cubicBezTo>
                    <a:lnTo>
                      <a:pt x="82226" y="83027"/>
                    </a:lnTo>
                    <a:cubicBezTo>
                      <a:pt x="82693" y="83027"/>
                      <a:pt x="83060" y="82660"/>
                      <a:pt x="83060" y="82193"/>
                    </a:cubicBezTo>
                    <a:lnTo>
                      <a:pt x="83026" y="835"/>
                    </a:lnTo>
                    <a:cubicBezTo>
                      <a:pt x="83026" y="368"/>
                      <a:pt x="82626" y="1"/>
                      <a:pt x="82192"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20"/>
            <p:cNvSpPr txBox="1"/>
            <p:nvPr/>
          </p:nvSpPr>
          <p:spPr>
            <a:xfrm flipH="1">
              <a:off x="3288125" y="2729725"/>
              <a:ext cx="2059200" cy="7905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Roboto"/>
                  <a:ea typeface="Roboto"/>
                  <a:cs typeface="Roboto"/>
                  <a:sym typeface="Roboto"/>
                </a:rPr>
                <a:t>Data Pre-processing, EDA and Visualization</a:t>
              </a:r>
              <a:endParaRPr b="1" sz="1200">
                <a:solidFill>
                  <a:schemeClr val="lt1"/>
                </a:solidFill>
                <a:latin typeface="Roboto"/>
                <a:ea typeface="Roboto"/>
                <a:cs typeface="Roboto"/>
                <a:sym typeface="Roboto"/>
              </a:endParaRPr>
            </a:p>
            <a:p>
              <a:pPr indent="0" lvl="0" marL="0" rtl="0" algn="l">
                <a:spcBef>
                  <a:spcPts val="0"/>
                </a:spcBef>
                <a:spcAft>
                  <a:spcPts val="1600"/>
                </a:spcAft>
                <a:buNone/>
              </a:pPr>
              <a:r>
                <a:rPr lang="en" sz="800">
                  <a:solidFill>
                    <a:schemeClr val="lt1"/>
                  </a:solidFill>
                  <a:latin typeface="Roboto"/>
                  <a:ea typeface="Roboto"/>
                  <a:cs typeface="Roboto"/>
                  <a:sym typeface="Roboto"/>
                </a:rPr>
                <a:t>Data Preprocessing and EDA. Data Visualization and insight analysis.</a:t>
              </a:r>
              <a:endParaRPr sz="800">
                <a:solidFill>
                  <a:schemeClr val="lt1"/>
                </a:solidFill>
                <a:latin typeface="Roboto"/>
                <a:ea typeface="Roboto"/>
                <a:cs typeface="Roboto"/>
                <a:sym typeface="Roboto"/>
              </a:endParaRPr>
            </a:p>
          </p:txBody>
        </p:sp>
        <p:sp>
          <p:nvSpPr>
            <p:cNvPr id="316" name="Google Shape;316;p20"/>
            <p:cNvSpPr txBox="1"/>
            <p:nvPr/>
          </p:nvSpPr>
          <p:spPr>
            <a:xfrm>
              <a:off x="139800" y="2729725"/>
              <a:ext cx="2100000" cy="6816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Roboto"/>
                  <a:ea typeface="Roboto"/>
                  <a:cs typeface="Roboto"/>
                  <a:sym typeface="Roboto"/>
                </a:rPr>
                <a:t>Dependent Variable -</a:t>
              </a:r>
              <a:endParaRPr b="1" sz="1200">
                <a:solidFill>
                  <a:schemeClr val="lt1"/>
                </a:solidFill>
                <a:latin typeface="Roboto"/>
                <a:ea typeface="Roboto"/>
                <a:cs typeface="Roboto"/>
                <a:sym typeface="Roboto"/>
              </a:endParaRPr>
            </a:p>
            <a:p>
              <a:pPr indent="0" lvl="0" marL="0" rtl="0" algn="l">
                <a:spcBef>
                  <a:spcPts val="0"/>
                </a:spcBef>
                <a:spcAft>
                  <a:spcPts val="1600"/>
                </a:spcAft>
                <a:buNone/>
              </a:pPr>
              <a:r>
                <a:rPr lang="en" sz="800">
                  <a:solidFill>
                    <a:schemeClr val="lt1"/>
                  </a:solidFill>
                  <a:latin typeface="Roboto"/>
                  <a:ea typeface="Roboto"/>
                  <a:cs typeface="Roboto"/>
                  <a:sym typeface="Roboto"/>
                </a:rPr>
                <a:t>Collecting the Business data and market research about the business model.</a:t>
              </a:r>
              <a:endParaRPr b="1" sz="800">
                <a:solidFill>
                  <a:schemeClr val="lt1"/>
                </a:solidFill>
                <a:latin typeface="Roboto"/>
                <a:ea typeface="Roboto"/>
                <a:cs typeface="Roboto"/>
                <a:sym typeface="Roboto"/>
              </a:endParaRPr>
            </a:p>
          </p:txBody>
        </p:sp>
        <p:grpSp>
          <p:nvGrpSpPr>
            <p:cNvPr id="317" name="Google Shape;317;p20"/>
            <p:cNvGrpSpPr/>
            <p:nvPr/>
          </p:nvGrpSpPr>
          <p:grpSpPr>
            <a:xfrm>
              <a:off x="227864" y="1000704"/>
              <a:ext cx="1680014" cy="1679476"/>
              <a:chOff x="3049050" y="1330162"/>
              <a:chExt cx="3062925" cy="3440845"/>
            </a:xfrm>
          </p:grpSpPr>
          <p:grpSp>
            <p:nvGrpSpPr>
              <p:cNvPr id="318" name="Google Shape;318;p20"/>
              <p:cNvGrpSpPr/>
              <p:nvPr/>
            </p:nvGrpSpPr>
            <p:grpSpPr>
              <a:xfrm>
                <a:off x="3049050" y="1330162"/>
                <a:ext cx="3062925" cy="3440845"/>
                <a:chOff x="3049050" y="1330162"/>
                <a:chExt cx="3062925" cy="3440845"/>
              </a:xfrm>
            </p:grpSpPr>
            <p:grpSp>
              <p:nvGrpSpPr>
                <p:cNvPr id="319" name="Google Shape;319;p20"/>
                <p:cNvGrpSpPr/>
                <p:nvPr/>
              </p:nvGrpSpPr>
              <p:grpSpPr>
                <a:xfrm>
                  <a:off x="3049050" y="1330162"/>
                  <a:ext cx="3062925" cy="3056116"/>
                  <a:chOff x="3049050" y="1330162"/>
                  <a:chExt cx="3062925" cy="3056116"/>
                </a:xfrm>
              </p:grpSpPr>
              <p:sp>
                <p:nvSpPr>
                  <p:cNvPr id="320" name="Google Shape;320;p20"/>
                  <p:cNvSpPr/>
                  <p:nvPr/>
                </p:nvSpPr>
                <p:spPr>
                  <a:xfrm>
                    <a:off x="3049050" y="1524238"/>
                    <a:ext cx="3001362" cy="2862040"/>
                  </a:xfrm>
                  <a:custGeom>
                    <a:rect b="b" l="l" r="r" t="t"/>
                    <a:pathLst>
                      <a:path extrusionOk="0" h="242033" w="253815">
                        <a:moveTo>
                          <a:pt x="132816" y="1"/>
                        </a:moveTo>
                        <a:cubicBezTo>
                          <a:pt x="101848" y="1"/>
                          <a:pt x="70884" y="11818"/>
                          <a:pt x="47267" y="35451"/>
                        </a:cubicBezTo>
                        <a:cubicBezTo>
                          <a:pt x="0" y="82718"/>
                          <a:pt x="0" y="159340"/>
                          <a:pt x="47267" y="206574"/>
                        </a:cubicBezTo>
                        <a:cubicBezTo>
                          <a:pt x="69950" y="229290"/>
                          <a:pt x="100739" y="242032"/>
                          <a:pt x="132828" y="242032"/>
                        </a:cubicBezTo>
                        <a:cubicBezTo>
                          <a:pt x="164918" y="242032"/>
                          <a:pt x="195707" y="229290"/>
                          <a:pt x="218390" y="206574"/>
                        </a:cubicBezTo>
                        <a:cubicBezTo>
                          <a:pt x="241072" y="183891"/>
                          <a:pt x="253815" y="153102"/>
                          <a:pt x="253815" y="121012"/>
                        </a:cubicBezTo>
                        <a:cubicBezTo>
                          <a:pt x="253815" y="88923"/>
                          <a:pt x="241072" y="58134"/>
                          <a:pt x="218390" y="35451"/>
                        </a:cubicBezTo>
                        <a:cubicBezTo>
                          <a:pt x="194756" y="11818"/>
                          <a:pt x="163784" y="1"/>
                          <a:pt x="132816"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0"/>
                  <p:cNvSpPr/>
                  <p:nvPr/>
                </p:nvSpPr>
                <p:spPr>
                  <a:xfrm rot="-892519">
                    <a:off x="3380035" y="1861052"/>
                    <a:ext cx="1116293" cy="1975472"/>
                  </a:xfrm>
                  <a:custGeom>
                    <a:rect b="b" l="l" r="r" t="t"/>
                    <a:pathLst>
                      <a:path extrusionOk="0" h="132529" w="92967">
                        <a:moveTo>
                          <a:pt x="42235" y="1"/>
                        </a:moveTo>
                        <a:cubicBezTo>
                          <a:pt x="20786" y="1"/>
                          <a:pt x="3581" y="19835"/>
                          <a:pt x="2235" y="35693"/>
                        </a:cubicBezTo>
                        <a:cubicBezTo>
                          <a:pt x="1" y="61978"/>
                          <a:pt x="13243" y="85395"/>
                          <a:pt x="34859" y="98805"/>
                        </a:cubicBezTo>
                        <a:cubicBezTo>
                          <a:pt x="46334" y="105910"/>
                          <a:pt x="81692" y="117685"/>
                          <a:pt x="82559" y="131661"/>
                        </a:cubicBezTo>
                        <a:lnTo>
                          <a:pt x="82559" y="132529"/>
                        </a:lnTo>
                        <a:cubicBezTo>
                          <a:pt x="90132" y="124189"/>
                          <a:pt x="92967" y="97470"/>
                          <a:pt x="92033" y="85695"/>
                        </a:cubicBezTo>
                        <a:cubicBezTo>
                          <a:pt x="90532" y="67149"/>
                          <a:pt x="91933" y="51037"/>
                          <a:pt x="85328" y="35192"/>
                        </a:cubicBezTo>
                        <a:cubicBezTo>
                          <a:pt x="79391" y="20882"/>
                          <a:pt x="66181" y="5204"/>
                          <a:pt x="51471" y="1235"/>
                        </a:cubicBezTo>
                        <a:cubicBezTo>
                          <a:pt x="48330" y="390"/>
                          <a:pt x="45241" y="1"/>
                          <a:pt x="42235"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0"/>
                  <p:cNvSpPr/>
                  <p:nvPr/>
                </p:nvSpPr>
                <p:spPr>
                  <a:xfrm>
                    <a:off x="3853237" y="1330162"/>
                    <a:ext cx="1171917" cy="2355292"/>
                  </a:xfrm>
                  <a:custGeom>
                    <a:rect b="b" l="l" r="r" t="t"/>
                    <a:pathLst>
                      <a:path extrusionOk="0" h="199179" w="99105">
                        <a:moveTo>
                          <a:pt x="42808" y="1"/>
                        </a:moveTo>
                        <a:cubicBezTo>
                          <a:pt x="36324" y="1"/>
                          <a:pt x="29708" y="1504"/>
                          <a:pt x="23317" y="4773"/>
                        </a:cubicBezTo>
                        <a:cubicBezTo>
                          <a:pt x="2069" y="15647"/>
                          <a:pt x="1" y="41065"/>
                          <a:pt x="2136" y="62147"/>
                        </a:cubicBezTo>
                        <a:cubicBezTo>
                          <a:pt x="4871" y="89333"/>
                          <a:pt x="22016" y="113184"/>
                          <a:pt x="39162" y="133665"/>
                        </a:cubicBezTo>
                        <a:cubicBezTo>
                          <a:pt x="56674" y="154547"/>
                          <a:pt x="69350" y="168790"/>
                          <a:pt x="61244" y="196543"/>
                        </a:cubicBezTo>
                        <a:lnTo>
                          <a:pt x="59476" y="199178"/>
                        </a:lnTo>
                        <a:cubicBezTo>
                          <a:pt x="68049" y="194108"/>
                          <a:pt x="73153" y="175595"/>
                          <a:pt x="76455" y="166555"/>
                        </a:cubicBezTo>
                        <a:cubicBezTo>
                          <a:pt x="82226" y="150677"/>
                          <a:pt x="87263" y="134465"/>
                          <a:pt x="90565" y="117854"/>
                        </a:cubicBezTo>
                        <a:cubicBezTo>
                          <a:pt x="96503" y="88232"/>
                          <a:pt x="99105" y="43667"/>
                          <a:pt x="79791" y="18949"/>
                        </a:cubicBezTo>
                        <a:cubicBezTo>
                          <a:pt x="70625" y="7240"/>
                          <a:pt x="57036" y="1"/>
                          <a:pt x="42808" y="1"/>
                        </a:cubicBezTo>
                        <a:close/>
                      </a:path>
                    </a:pathLst>
                  </a:custGeom>
                  <a:solidFill>
                    <a:srgbClr val="3B59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0"/>
                  <p:cNvSpPr/>
                  <p:nvPr/>
                </p:nvSpPr>
                <p:spPr>
                  <a:xfrm>
                    <a:off x="3340550" y="2882194"/>
                    <a:ext cx="1250912" cy="901856"/>
                  </a:xfrm>
                  <a:custGeom>
                    <a:rect b="b" l="l" r="r" t="t"/>
                    <a:pathLst>
                      <a:path extrusionOk="0" h="65889" w="84194">
                        <a:moveTo>
                          <a:pt x="30645" y="0"/>
                        </a:moveTo>
                        <a:cubicBezTo>
                          <a:pt x="22820" y="0"/>
                          <a:pt x="15329" y="3232"/>
                          <a:pt x="10374" y="12517"/>
                        </a:cubicBezTo>
                        <a:cubicBezTo>
                          <a:pt x="0" y="31831"/>
                          <a:pt x="13477" y="46241"/>
                          <a:pt x="29488" y="50211"/>
                        </a:cubicBezTo>
                        <a:cubicBezTo>
                          <a:pt x="33461" y="51201"/>
                          <a:pt x="37784" y="51440"/>
                          <a:pt x="42225" y="51440"/>
                        </a:cubicBezTo>
                        <a:cubicBezTo>
                          <a:pt x="46347" y="51440"/>
                          <a:pt x="50571" y="51234"/>
                          <a:pt x="54712" y="51234"/>
                        </a:cubicBezTo>
                        <a:cubicBezTo>
                          <a:pt x="61432" y="51234"/>
                          <a:pt x="67933" y="51775"/>
                          <a:pt x="73419" y="54614"/>
                        </a:cubicBezTo>
                        <a:cubicBezTo>
                          <a:pt x="77222" y="56582"/>
                          <a:pt x="79912" y="60360"/>
                          <a:pt x="82425" y="63656"/>
                        </a:cubicBezTo>
                        <a:lnTo>
                          <a:pt x="82425" y="63656"/>
                        </a:lnTo>
                        <a:cubicBezTo>
                          <a:pt x="82306" y="43016"/>
                          <a:pt x="74291" y="21500"/>
                          <a:pt x="57141" y="9548"/>
                        </a:cubicBezTo>
                        <a:cubicBezTo>
                          <a:pt x="50600" y="4984"/>
                          <a:pt x="40364" y="0"/>
                          <a:pt x="30645" y="0"/>
                        </a:cubicBezTo>
                        <a:close/>
                        <a:moveTo>
                          <a:pt x="82425" y="63656"/>
                        </a:moveTo>
                        <a:cubicBezTo>
                          <a:pt x="82425" y="63811"/>
                          <a:pt x="82426" y="63966"/>
                          <a:pt x="82426" y="64120"/>
                        </a:cubicBezTo>
                        <a:lnTo>
                          <a:pt x="84194" y="65888"/>
                        </a:lnTo>
                        <a:cubicBezTo>
                          <a:pt x="83606" y="65192"/>
                          <a:pt x="83020" y="64437"/>
                          <a:pt x="82425" y="63656"/>
                        </a:cubicBezTo>
                        <a:close/>
                      </a:path>
                    </a:pathLst>
                  </a:custGeom>
                  <a:solidFill>
                    <a:srgbClr val="833A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0"/>
                  <p:cNvSpPr/>
                  <p:nvPr/>
                </p:nvSpPr>
                <p:spPr>
                  <a:xfrm rot="156319">
                    <a:off x="4550372" y="2129267"/>
                    <a:ext cx="1524124" cy="1683651"/>
                  </a:xfrm>
                  <a:custGeom>
                    <a:rect b="b" l="l" r="r" t="t"/>
                    <a:pathLst>
                      <a:path extrusionOk="0" h="142384" w="128893">
                        <a:moveTo>
                          <a:pt x="95814" y="1"/>
                        </a:moveTo>
                        <a:cubicBezTo>
                          <a:pt x="84182" y="1"/>
                          <a:pt x="71686" y="6148"/>
                          <a:pt x="61378" y="13892"/>
                        </a:cubicBezTo>
                        <a:cubicBezTo>
                          <a:pt x="41630" y="28702"/>
                          <a:pt x="29688" y="48149"/>
                          <a:pt x="22884" y="71633"/>
                        </a:cubicBezTo>
                        <a:cubicBezTo>
                          <a:pt x="19148" y="84576"/>
                          <a:pt x="15311" y="97585"/>
                          <a:pt x="11509" y="110561"/>
                        </a:cubicBezTo>
                        <a:cubicBezTo>
                          <a:pt x="9250" y="118271"/>
                          <a:pt x="3646" y="127667"/>
                          <a:pt x="3414" y="136147"/>
                        </a:cubicBezTo>
                        <a:lnTo>
                          <a:pt x="3414" y="136147"/>
                        </a:lnTo>
                        <a:cubicBezTo>
                          <a:pt x="6757" y="131786"/>
                          <a:pt x="11551" y="128150"/>
                          <a:pt x="15879" y="124771"/>
                        </a:cubicBezTo>
                        <a:cubicBezTo>
                          <a:pt x="39729" y="106224"/>
                          <a:pt x="66615" y="91714"/>
                          <a:pt x="92633" y="76403"/>
                        </a:cubicBezTo>
                        <a:cubicBezTo>
                          <a:pt x="103341" y="70098"/>
                          <a:pt x="117284" y="63027"/>
                          <a:pt x="124256" y="52352"/>
                        </a:cubicBezTo>
                        <a:cubicBezTo>
                          <a:pt x="128893" y="45247"/>
                          <a:pt x="128893" y="33639"/>
                          <a:pt x="126157" y="25867"/>
                        </a:cubicBezTo>
                        <a:cubicBezTo>
                          <a:pt x="119393" y="6842"/>
                          <a:pt x="108084" y="1"/>
                          <a:pt x="95814" y="1"/>
                        </a:cubicBezTo>
                        <a:close/>
                        <a:moveTo>
                          <a:pt x="3414" y="136147"/>
                        </a:moveTo>
                        <a:cubicBezTo>
                          <a:pt x="1939" y="138071"/>
                          <a:pt x="746" y="140137"/>
                          <a:pt x="1" y="142384"/>
                        </a:cubicBezTo>
                        <a:lnTo>
                          <a:pt x="3536" y="138848"/>
                        </a:lnTo>
                        <a:cubicBezTo>
                          <a:pt x="3426" y="137960"/>
                          <a:pt x="3389" y="137059"/>
                          <a:pt x="3414" y="136147"/>
                        </a:cubicBezTo>
                        <a:close/>
                      </a:path>
                    </a:pathLst>
                  </a:custGeom>
                  <a:solidFill>
                    <a:srgbClr val="CB2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0"/>
                  <p:cNvSpPr/>
                  <p:nvPr/>
                </p:nvSpPr>
                <p:spPr>
                  <a:xfrm>
                    <a:off x="4508468" y="1445598"/>
                    <a:ext cx="1250813" cy="2357207"/>
                  </a:xfrm>
                  <a:custGeom>
                    <a:rect b="b" l="l" r="r" t="t"/>
                    <a:pathLst>
                      <a:path extrusionOk="0" h="199341" w="105777">
                        <a:moveTo>
                          <a:pt x="68679" y="1"/>
                        </a:moveTo>
                        <a:cubicBezTo>
                          <a:pt x="66460" y="1"/>
                          <a:pt x="64165" y="248"/>
                          <a:pt x="61812" y="765"/>
                        </a:cubicBezTo>
                        <a:cubicBezTo>
                          <a:pt x="39162" y="5735"/>
                          <a:pt x="28554" y="33321"/>
                          <a:pt x="26686" y="54236"/>
                        </a:cubicBezTo>
                        <a:cubicBezTo>
                          <a:pt x="24618" y="76919"/>
                          <a:pt x="24218" y="100136"/>
                          <a:pt x="23151" y="122785"/>
                        </a:cubicBezTo>
                        <a:cubicBezTo>
                          <a:pt x="22517" y="135761"/>
                          <a:pt x="20015" y="147003"/>
                          <a:pt x="16546" y="159512"/>
                        </a:cubicBezTo>
                        <a:cubicBezTo>
                          <a:pt x="14867" y="165532"/>
                          <a:pt x="13774" y="172295"/>
                          <a:pt x="12122" y="178806"/>
                        </a:cubicBezTo>
                        <a:lnTo>
                          <a:pt x="12122" y="178806"/>
                        </a:lnTo>
                        <a:cubicBezTo>
                          <a:pt x="15449" y="171560"/>
                          <a:pt x="18199" y="164072"/>
                          <a:pt x="20949" y="156610"/>
                        </a:cubicBezTo>
                        <a:cubicBezTo>
                          <a:pt x="27087" y="139864"/>
                          <a:pt x="35092" y="125521"/>
                          <a:pt x="45967" y="111211"/>
                        </a:cubicBezTo>
                        <a:cubicBezTo>
                          <a:pt x="64046" y="87327"/>
                          <a:pt x="105776" y="62175"/>
                          <a:pt x="98638" y="27250"/>
                        </a:cubicBezTo>
                        <a:cubicBezTo>
                          <a:pt x="95409" y="11457"/>
                          <a:pt x="83787" y="1"/>
                          <a:pt x="68679" y="1"/>
                        </a:cubicBezTo>
                        <a:close/>
                        <a:moveTo>
                          <a:pt x="12122" y="178806"/>
                        </a:moveTo>
                        <a:cubicBezTo>
                          <a:pt x="8831" y="185973"/>
                          <a:pt x="4977" y="192904"/>
                          <a:pt x="1" y="199340"/>
                        </a:cubicBezTo>
                        <a:lnTo>
                          <a:pt x="3537" y="197572"/>
                        </a:lnTo>
                        <a:cubicBezTo>
                          <a:pt x="7961" y="192408"/>
                          <a:pt x="10360" y="185750"/>
                          <a:pt x="12122" y="178806"/>
                        </a:cubicBezTo>
                        <a:close/>
                      </a:path>
                    </a:pathLst>
                  </a:custGeom>
                  <a:solidFill>
                    <a:srgbClr val="55AC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0"/>
                  <p:cNvSpPr/>
                  <p:nvPr/>
                </p:nvSpPr>
                <p:spPr>
                  <a:xfrm>
                    <a:off x="4484774" y="2911869"/>
                    <a:ext cx="1537179" cy="901893"/>
                  </a:xfrm>
                  <a:custGeom>
                    <a:rect b="b" l="l" r="r" t="t"/>
                    <a:pathLst>
                      <a:path extrusionOk="0" h="76270" w="129994">
                        <a:moveTo>
                          <a:pt x="78253" y="1"/>
                        </a:moveTo>
                        <a:cubicBezTo>
                          <a:pt x="57599" y="1"/>
                          <a:pt x="41198" y="8889"/>
                          <a:pt x="24585" y="23265"/>
                        </a:cubicBezTo>
                        <a:cubicBezTo>
                          <a:pt x="12509" y="33772"/>
                          <a:pt x="1" y="60191"/>
                          <a:pt x="6905" y="76269"/>
                        </a:cubicBezTo>
                        <a:lnTo>
                          <a:pt x="7773" y="74501"/>
                        </a:lnTo>
                        <a:cubicBezTo>
                          <a:pt x="5731" y="58551"/>
                          <a:pt x="32331" y="50634"/>
                          <a:pt x="47072" y="50634"/>
                        </a:cubicBezTo>
                        <a:cubicBezTo>
                          <a:pt x="48947" y="50634"/>
                          <a:pt x="50630" y="50762"/>
                          <a:pt x="52038" y="51018"/>
                        </a:cubicBezTo>
                        <a:cubicBezTo>
                          <a:pt x="68550" y="54020"/>
                          <a:pt x="79958" y="66729"/>
                          <a:pt x="96570" y="68097"/>
                        </a:cubicBezTo>
                        <a:cubicBezTo>
                          <a:pt x="97557" y="68178"/>
                          <a:pt x="98530" y="68218"/>
                          <a:pt x="99489" y="68218"/>
                        </a:cubicBezTo>
                        <a:cubicBezTo>
                          <a:pt x="115864" y="68218"/>
                          <a:pt x="127901" y="56624"/>
                          <a:pt x="128626" y="41845"/>
                        </a:cubicBezTo>
                        <a:cubicBezTo>
                          <a:pt x="129993" y="13858"/>
                          <a:pt x="110646" y="4151"/>
                          <a:pt x="90699" y="1015"/>
                        </a:cubicBezTo>
                        <a:cubicBezTo>
                          <a:pt x="86371" y="331"/>
                          <a:pt x="82233" y="1"/>
                          <a:pt x="78253" y="1"/>
                        </a:cubicBezTo>
                        <a:close/>
                      </a:path>
                    </a:pathLst>
                  </a:custGeom>
                  <a:solidFill>
                    <a:srgbClr val="4DC2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0"/>
                  <p:cNvSpPr/>
                  <p:nvPr/>
                </p:nvSpPr>
                <p:spPr>
                  <a:xfrm>
                    <a:off x="4234275" y="1663925"/>
                    <a:ext cx="232952" cy="447284"/>
                  </a:xfrm>
                  <a:custGeom>
                    <a:rect b="b" l="l" r="r" t="t"/>
                    <a:pathLst>
                      <a:path extrusionOk="0" h="13644" w="7106">
                        <a:moveTo>
                          <a:pt x="5671" y="2302"/>
                        </a:moveTo>
                        <a:cubicBezTo>
                          <a:pt x="6071" y="2302"/>
                          <a:pt x="6505" y="2302"/>
                          <a:pt x="6939" y="2302"/>
                        </a:cubicBezTo>
                        <a:lnTo>
                          <a:pt x="7105" y="2302"/>
                        </a:lnTo>
                        <a:lnTo>
                          <a:pt x="7105" y="101"/>
                        </a:lnTo>
                        <a:cubicBezTo>
                          <a:pt x="6872" y="101"/>
                          <a:pt x="6638" y="67"/>
                          <a:pt x="6405" y="34"/>
                        </a:cubicBezTo>
                        <a:cubicBezTo>
                          <a:pt x="5971" y="34"/>
                          <a:pt x="5538" y="1"/>
                          <a:pt x="5104" y="1"/>
                        </a:cubicBezTo>
                        <a:cubicBezTo>
                          <a:pt x="4437" y="34"/>
                          <a:pt x="3803" y="201"/>
                          <a:pt x="3269" y="568"/>
                        </a:cubicBezTo>
                        <a:cubicBezTo>
                          <a:pt x="2635" y="1035"/>
                          <a:pt x="2302" y="1669"/>
                          <a:pt x="2168" y="2402"/>
                        </a:cubicBezTo>
                        <a:cubicBezTo>
                          <a:pt x="2102" y="2736"/>
                          <a:pt x="2102" y="3036"/>
                          <a:pt x="2102" y="3370"/>
                        </a:cubicBezTo>
                        <a:cubicBezTo>
                          <a:pt x="2068" y="3837"/>
                          <a:pt x="2068" y="4337"/>
                          <a:pt x="2102" y="4838"/>
                        </a:cubicBezTo>
                        <a:lnTo>
                          <a:pt x="2102" y="5004"/>
                        </a:lnTo>
                        <a:lnTo>
                          <a:pt x="0" y="5004"/>
                        </a:lnTo>
                        <a:lnTo>
                          <a:pt x="0" y="7473"/>
                        </a:lnTo>
                        <a:lnTo>
                          <a:pt x="2068" y="7473"/>
                        </a:lnTo>
                        <a:lnTo>
                          <a:pt x="2068" y="13644"/>
                        </a:lnTo>
                        <a:lnTo>
                          <a:pt x="4637" y="13644"/>
                        </a:lnTo>
                        <a:lnTo>
                          <a:pt x="4637" y="7473"/>
                        </a:lnTo>
                        <a:lnTo>
                          <a:pt x="6705" y="7473"/>
                        </a:lnTo>
                        <a:cubicBezTo>
                          <a:pt x="6805" y="6672"/>
                          <a:pt x="6905" y="5872"/>
                          <a:pt x="7039" y="5004"/>
                        </a:cubicBezTo>
                        <a:lnTo>
                          <a:pt x="6572" y="5004"/>
                        </a:lnTo>
                        <a:cubicBezTo>
                          <a:pt x="5971" y="5004"/>
                          <a:pt x="4604" y="5004"/>
                          <a:pt x="4604" y="5004"/>
                        </a:cubicBezTo>
                        <a:cubicBezTo>
                          <a:pt x="4604" y="5004"/>
                          <a:pt x="4604" y="3803"/>
                          <a:pt x="4637" y="3270"/>
                        </a:cubicBezTo>
                        <a:cubicBezTo>
                          <a:pt x="4637" y="2569"/>
                          <a:pt x="5071" y="2336"/>
                          <a:pt x="5671" y="23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0"/>
                  <p:cNvSpPr/>
                  <p:nvPr/>
                </p:nvSpPr>
                <p:spPr>
                  <a:xfrm>
                    <a:off x="5063900" y="1717400"/>
                    <a:ext cx="412981" cy="340351"/>
                  </a:xfrm>
                  <a:custGeom>
                    <a:rect b="b" l="l" r="r" t="t"/>
                    <a:pathLst>
                      <a:path extrusionOk="0" h="10942" w="13277">
                        <a:moveTo>
                          <a:pt x="4037" y="8574"/>
                        </a:moveTo>
                        <a:cubicBezTo>
                          <a:pt x="2602" y="8507"/>
                          <a:pt x="1735" y="7473"/>
                          <a:pt x="1502" y="6672"/>
                        </a:cubicBezTo>
                        <a:cubicBezTo>
                          <a:pt x="1902" y="6739"/>
                          <a:pt x="2269" y="6739"/>
                          <a:pt x="2669" y="6639"/>
                        </a:cubicBezTo>
                        <a:cubicBezTo>
                          <a:pt x="2669" y="6639"/>
                          <a:pt x="2669" y="6639"/>
                          <a:pt x="2702" y="6606"/>
                        </a:cubicBezTo>
                        <a:cubicBezTo>
                          <a:pt x="1935" y="6439"/>
                          <a:pt x="1335" y="6038"/>
                          <a:pt x="934" y="5371"/>
                        </a:cubicBezTo>
                        <a:cubicBezTo>
                          <a:pt x="668" y="4938"/>
                          <a:pt x="534" y="4437"/>
                          <a:pt x="534" y="3904"/>
                        </a:cubicBezTo>
                        <a:cubicBezTo>
                          <a:pt x="901" y="4104"/>
                          <a:pt x="1301" y="4237"/>
                          <a:pt x="1735" y="4237"/>
                        </a:cubicBezTo>
                        <a:cubicBezTo>
                          <a:pt x="1168" y="3837"/>
                          <a:pt x="768" y="3270"/>
                          <a:pt x="634" y="2603"/>
                        </a:cubicBezTo>
                        <a:cubicBezTo>
                          <a:pt x="467" y="1902"/>
                          <a:pt x="568" y="1235"/>
                          <a:pt x="901" y="601"/>
                        </a:cubicBezTo>
                        <a:cubicBezTo>
                          <a:pt x="2402" y="2336"/>
                          <a:pt x="4270" y="3303"/>
                          <a:pt x="6538" y="3470"/>
                        </a:cubicBezTo>
                        <a:cubicBezTo>
                          <a:pt x="6538" y="3370"/>
                          <a:pt x="6505" y="3270"/>
                          <a:pt x="6505" y="3170"/>
                        </a:cubicBezTo>
                        <a:cubicBezTo>
                          <a:pt x="6405" y="2536"/>
                          <a:pt x="6538" y="1936"/>
                          <a:pt x="6905" y="1368"/>
                        </a:cubicBezTo>
                        <a:cubicBezTo>
                          <a:pt x="7339" y="701"/>
                          <a:pt x="7939" y="268"/>
                          <a:pt x="8740" y="134"/>
                        </a:cubicBezTo>
                        <a:cubicBezTo>
                          <a:pt x="9674" y="1"/>
                          <a:pt x="10475" y="268"/>
                          <a:pt x="11142" y="901"/>
                        </a:cubicBezTo>
                        <a:cubicBezTo>
                          <a:pt x="11175" y="935"/>
                          <a:pt x="11208" y="968"/>
                          <a:pt x="11275" y="935"/>
                        </a:cubicBezTo>
                        <a:cubicBezTo>
                          <a:pt x="11842" y="835"/>
                          <a:pt x="12376" y="635"/>
                          <a:pt x="12876" y="334"/>
                        </a:cubicBezTo>
                        <a:cubicBezTo>
                          <a:pt x="12876" y="334"/>
                          <a:pt x="12910" y="334"/>
                          <a:pt x="12910" y="334"/>
                        </a:cubicBezTo>
                        <a:lnTo>
                          <a:pt x="12910" y="334"/>
                        </a:lnTo>
                        <a:cubicBezTo>
                          <a:pt x="12710" y="968"/>
                          <a:pt x="12309" y="1435"/>
                          <a:pt x="11742" y="1802"/>
                        </a:cubicBezTo>
                        <a:cubicBezTo>
                          <a:pt x="12276" y="1735"/>
                          <a:pt x="12776" y="1602"/>
                          <a:pt x="13277" y="1402"/>
                        </a:cubicBezTo>
                        <a:lnTo>
                          <a:pt x="13277" y="1402"/>
                        </a:lnTo>
                        <a:cubicBezTo>
                          <a:pt x="13177" y="1535"/>
                          <a:pt x="13076" y="1669"/>
                          <a:pt x="12976" y="1802"/>
                        </a:cubicBezTo>
                        <a:cubicBezTo>
                          <a:pt x="12676" y="2169"/>
                          <a:pt x="12343" y="2503"/>
                          <a:pt x="11976" y="2769"/>
                        </a:cubicBezTo>
                        <a:cubicBezTo>
                          <a:pt x="11942" y="2769"/>
                          <a:pt x="11942" y="2803"/>
                          <a:pt x="11942" y="2836"/>
                        </a:cubicBezTo>
                        <a:cubicBezTo>
                          <a:pt x="11942" y="3236"/>
                          <a:pt x="11942" y="3670"/>
                          <a:pt x="11876" y="4070"/>
                        </a:cubicBezTo>
                        <a:cubicBezTo>
                          <a:pt x="11776" y="4904"/>
                          <a:pt x="11542" y="5705"/>
                          <a:pt x="11175" y="6505"/>
                        </a:cubicBezTo>
                        <a:cubicBezTo>
                          <a:pt x="10808" y="7273"/>
                          <a:pt x="10308" y="8007"/>
                          <a:pt x="9707" y="8640"/>
                        </a:cubicBezTo>
                        <a:cubicBezTo>
                          <a:pt x="8673" y="9708"/>
                          <a:pt x="7406" y="10408"/>
                          <a:pt x="5971" y="10742"/>
                        </a:cubicBezTo>
                        <a:cubicBezTo>
                          <a:pt x="5438" y="10842"/>
                          <a:pt x="4937" y="10909"/>
                          <a:pt x="4437" y="10909"/>
                        </a:cubicBezTo>
                        <a:cubicBezTo>
                          <a:pt x="2869" y="10942"/>
                          <a:pt x="1401" y="10575"/>
                          <a:pt x="67" y="9741"/>
                        </a:cubicBezTo>
                        <a:cubicBezTo>
                          <a:pt x="34" y="9741"/>
                          <a:pt x="34" y="9708"/>
                          <a:pt x="0" y="9708"/>
                        </a:cubicBezTo>
                        <a:cubicBezTo>
                          <a:pt x="968" y="9808"/>
                          <a:pt x="1868" y="9674"/>
                          <a:pt x="2736" y="9307"/>
                        </a:cubicBezTo>
                        <a:cubicBezTo>
                          <a:pt x="3203" y="9141"/>
                          <a:pt x="3636" y="8874"/>
                          <a:pt x="4037" y="857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 name="Google Shape;329;p20"/>
                  <p:cNvGrpSpPr/>
                  <p:nvPr/>
                </p:nvGrpSpPr>
                <p:grpSpPr>
                  <a:xfrm>
                    <a:off x="3659763" y="3078050"/>
                    <a:ext cx="312750" cy="306900"/>
                    <a:chOff x="3688338" y="3049475"/>
                    <a:chExt cx="312750" cy="306900"/>
                  </a:xfrm>
                </p:grpSpPr>
                <p:sp>
                  <p:nvSpPr>
                    <p:cNvPr id="330" name="Google Shape;330;p20"/>
                    <p:cNvSpPr/>
                    <p:nvPr/>
                  </p:nvSpPr>
                  <p:spPr>
                    <a:xfrm>
                      <a:off x="3688338" y="3049475"/>
                      <a:ext cx="312750" cy="306900"/>
                    </a:xfrm>
                    <a:custGeom>
                      <a:rect b="b" l="l" r="r" t="t"/>
                      <a:pathLst>
                        <a:path extrusionOk="0" h="12276" w="12510">
                          <a:moveTo>
                            <a:pt x="9540" y="2135"/>
                          </a:moveTo>
                          <a:cubicBezTo>
                            <a:pt x="9107" y="2135"/>
                            <a:pt x="8773" y="2469"/>
                            <a:pt x="8773" y="2869"/>
                          </a:cubicBezTo>
                          <a:cubicBezTo>
                            <a:pt x="8773" y="3269"/>
                            <a:pt x="9107" y="3603"/>
                            <a:pt x="9540" y="3603"/>
                          </a:cubicBezTo>
                          <a:cubicBezTo>
                            <a:pt x="9941" y="3603"/>
                            <a:pt x="10274" y="3269"/>
                            <a:pt x="10274" y="2869"/>
                          </a:cubicBezTo>
                          <a:cubicBezTo>
                            <a:pt x="10274" y="2469"/>
                            <a:pt x="9941" y="2135"/>
                            <a:pt x="9540" y="2135"/>
                          </a:cubicBezTo>
                          <a:close/>
                          <a:moveTo>
                            <a:pt x="6271" y="4103"/>
                          </a:moveTo>
                          <a:cubicBezTo>
                            <a:pt x="7372" y="4103"/>
                            <a:pt x="8306" y="5037"/>
                            <a:pt x="8273" y="6171"/>
                          </a:cubicBezTo>
                          <a:cubicBezTo>
                            <a:pt x="8273" y="7253"/>
                            <a:pt x="7371" y="8174"/>
                            <a:pt x="6295" y="8174"/>
                          </a:cubicBezTo>
                          <a:cubicBezTo>
                            <a:pt x="6276" y="8174"/>
                            <a:pt x="6257" y="8173"/>
                            <a:pt x="6238" y="8173"/>
                          </a:cubicBezTo>
                          <a:cubicBezTo>
                            <a:pt x="5104" y="8173"/>
                            <a:pt x="4203" y="7239"/>
                            <a:pt x="4203" y="6138"/>
                          </a:cubicBezTo>
                          <a:cubicBezTo>
                            <a:pt x="4203" y="5004"/>
                            <a:pt x="5137" y="4103"/>
                            <a:pt x="6271" y="4103"/>
                          </a:cubicBezTo>
                          <a:close/>
                          <a:moveTo>
                            <a:pt x="6238" y="3002"/>
                          </a:moveTo>
                          <a:cubicBezTo>
                            <a:pt x="4503" y="3002"/>
                            <a:pt x="3102" y="4403"/>
                            <a:pt x="3102" y="6138"/>
                          </a:cubicBezTo>
                          <a:cubicBezTo>
                            <a:pt x="3102" y="7872"/>
                            <a:pt x="4503" y="9307"/>
                            <a:pt x="6238" y="9307"/>
                          </a:cubicBezTo>
                          <a:cubicBezTo>
                            <a:pt x="7972" y="9307"/>
                            <a:pt x="9407" y="7906"/>
                            <a:pt x="9407" y="6138"/>
                          </a:cubicBezTo>
                          <a:cubicBezTo>
                            <a:pt x="9407" y="4403"/>
                            <a:pt x="8006" y="3002"/>
                            <a:pt x="6238" y="3002"/>
                          </a:cubicBezTo>
                          <a:close/>
                          <a:moveTo>
                            <a:pt x="6121" y="1105"/>
                          </a:moveTo>
                          <a:cubicBezTo>
                            <a:pt x="7440" y="1105"/>
                            <a:pt x="8794" y="1146"/>
                            <a:pt x="9340" y="1234"/>
                          </a:cubicBezTo>
                          <a:cubicBezTo>
                            <a:pt x="10408" y="1401"/>
                            <a:pt x="11075" y="2102"/>
                            <a:pt x="11208" y="3169"/>
                          </a:cubicBezTo>
                          <a:cubicBezTo>
                            <a:pt x="11308" y="4203"/>
                            <a:pt x="11342" y="8139"/>
                            <a:pt x="11175" y="9240"/>
                          </a:cubicBezTo>
                          <a:cubicBezTo>
                            <a:pt x="11008" y="10307"/>
                            <a:pt x="10274" y="10975"/>
                            <a:pt x="9207" y="11075"/>
                          </a:cubicBezTo>
                          <a:cubicBezTo>
                            <a:pt x="8730" y="11122"/>
                            <a:pt x="7479" y="11163"/>
                            <a:pt x="6199" y="11163"/>
                          </a:cubicBezTo>
                          <a:cubicBezTo>
                            <a:pt x="4796" y="11163"/>
                            <a:pt x="3357" y="11114"/>
                            <a:pt x="2869" y="10975"/>
                          </a:cubicBezTo>
                          <a:cubicBezTo>
                            <a:pt x="2002" y="10741"/>
                            <a:pt x="1468" y="10141"/>
                            <a:pt x="1334" y="9240"/>
                          </a:cubicBezTo>
                          <a:cubicBezTo>
                            <a:pt x="1201" y="8406"/>
                            <a:pt x="1168" y="4170"/>
                            <a:pt x="1334" y="3036"/>
                          </a:cubicBezTo>
                          <a:cubicBezTo>
                            <a:pt x="1501" y="1968"/>
                            <a:pt x="2202" y="1334"/>
                            <a:pt x="3269" y="1201"/>
                          </a:cubicBezTo>
                          <a:cubicBezTo>
                            <a:pt x="3789" y="1138"/>
                            <a:pt x="4941" y="1105"/>
                            <a:pt x="6121" y="1105"/>
                          </a:cubicBezTo>
                          <a:close/>
                          <a:moveTo>
                            <a:pt x="5917" y="0"/>
                          </a:moveTo>
                          <a:cubicBezTo>
                            <a:pt x="4728" y="0"/>
                            <a:pt x="3569" y="33"/>
                            <a:pt x="2969" y="134"/>
                          </a:cubicBezTo>
                          <a:cubicBezTo>
                            <a:pt x="1601" y="367"/>
                            <a:pt x="667" y="1168"/>
                            <a:pt x="300" y="2535"/>
                          </a:cubicBezTo>
                          <a:cubicBezTo>
                            <a:pt x="0" y="3569"/>
                            <a:pt x="67" y="8406"/>
                            <a:pt x="234" y="9440"/>
                          </a:cubicBezTo>
                          <a:cubicBezTo>
                            <a:pt x="467" y="10841"/>
                            <a:pt x="1301" y="11742"/>
                            <a:pt x="2702" y="12109"/>
                          </a:cubicBezTo>
                          <a:cubicBezTo>
                            <a:pt x="3186" y="12226"/>
                            <a:pt x="4620" y="12276"/>
                            <a:pt x="6067" y="12276"/>
                          </a:cubicBezTo>
                          <a:cubicBezTo>
                            <a:pt x="7514" y="12276"/>
                            <a:pt x="8973" y="12226"/>
                            <a:pt x="9507" y="12142"/>
                          </a:cubicBezTo>
                          <a:cubicBezTo>
                            <a:pt x="10941" y="11909"/>
                            <a:pt x="11842" y="11108"/>
                            <a:pt x="12209" y="9707"/>
                          </a:cubicBezTo>
                          <a:cubicBezTo>
                            <a:pt x="12509" y="8606"/>
                            <a:pt x="12409" y="4036"/>
                            <a:pt x="12309" y="3069"/>
                          </a:cubicBezTo>
                          <a:cubicBezTo>
                            <a:pt x="12209" y="2268"/>
                            <a:pt x="11909" y="1568"/>
                            <a:pt x="11308" y="1001"/>
                          </a:cubicBezTo>
                          <a:cubicBezTo>
                            <a:pt x="10674" y="367"/>
                            <a:pt x="9907" y="100"/>
                            <a:pt x="9040" y="67"/>
                          </a:cubicBezTo>
                          <a:cubicBezTo>
                            <a:pt x="8323" y="33"/>
                            <a:pt x="7105" y="0"/>
                            <a:pt x="59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0"/>
                    <p:cNvSpPr/>
                    <p:nvPr/>
                  </p:nvSpPr>
                  <p:spPr>
                    <a:xfrm>
                      <a:off x="3688338" y="3049475"/>
                      <a:ext cx="312750" cy="306900"/>
                    </a:xfrm>
                    <a:custGeom>
                      <a:rect b="b" l="l" r="r" t="t"/>
                      <a:pathLst>
                        <a:path extrusionOk="0" h="12276" w="12510">
                          <a:moveTo>
                            <a:pt x="9540" y="2135"/>
                          </a:moveTo>
                          <a:cubicBezTo>
                            <a:pt x="9107" y="2135"/>
                            <a:pt x="8773" y="2469"/>
                            <a:pt x="8773" y="2869"/>
                          </a:cubicBezTo>
                          <a:cubicBezTo>
                            <a:pt x="8773" y="3269"/>
                            <a:pt x="9107" y="3603"/>
                            <a:pt x="9540" y="3603"/>
                          </a:cubicBezTo>
                          <a:cubicBezTo>
                            <a:pt x="9941" y="3603"/>
                            <a:pt x="10274" y="3269"/>
                            <a:pt x="10274" y="2869"/>
                          </a:cubicBezTo>
                          <a:cubicBezTo>
                            <a:pt x="10274" y="2469"/>
                            <a:pt x="9941" y="2135"/>
                            <a:pt x="9540" y="2135"/>
                          </a:cubicBezTo>
                          <a:close/>
                          <a:moveTo>
                            <a:pt x="6271" y="4103"/>
                          </a:moveTo>
                          <a:cubicBezTo>
                            <a:pt x="7372" y="4103"/>
                            <a:pt x="8306" y="5037"/>
                            <a:pt x="8273" y="6171"/>
                          </a:cubicBezTo>
                          <a:cubicBezTo>
                            <a:pt x="8273" y="7253"/>
                            <a:pt x="7371" y="8174"/>
                            <a:pt x="6295" y="8174"/>
                          </a:cubicBezTo>
                          <a:cubicBezTo>
                            <a:pt x="6276" y="8174"/>
                            <a:pt x="6257" y="8173"/>
                            <a:pt x="6238" y="8173"/>
                          </a:cubicBezTo>
                          <a:cubicBezTo>
                            <a:pt x="5104" y="8173"/>
                            <a:pt x="4203" y="7239"/>
                            <a:pt x="4203" y="6138"/>
                          </a:cubicBezTo>
                          <a:cubicBezTo>
                            <a:pt x="4203" y="5004"/>
                            <a:pt x="5137" y="4103"/>
                            <a:pt x="6271" y="4103"/>
                          </a:cubicBezTo>
                          <a:close/>
                          <a:moveTo>
                            <a:pt x="6238" y="3002"/>
                          </a:moveTo>
                          <a:cubicBezTo>
                            <a:pt x="4503" y="3002"/>
                            <a:pt x="3102" y="4403"/>
                            <a:pt x="3102" y="6138"/>
                          </a:cubicBezTo>
                          <a:cubicBezTo>
                            <a:pt x="3102" y="7872"/>
                            <a:pt x="4503" y="9307"/>
                            <a:pt x="6238" y="9307"/>
                          </a:cubicBezTo>
                          <a:cubicBezTo>
                            <a:pt x="7972" y="9307"/>
                            <a:pt x="9407" y="7906"/>
                            <a:pt x="9407" y="6138"/>
                          </a:cubicBezTo>
                          <a:cubicBezTo>
                            <a:pt x="9407" y="4403"/>
                            <a:pt x="8006" y="3002"/>
                            <a:pt x="6238" y="3002"/>
                          </a:cubicBezTo>
                          <a:close/>
                          <a:moveTo>
                            <a:pt x="6121" y="1105"/>
                          </a:moveTo>
                          <a:cubicBezTo>
                            <a:pt x="7440" y="1105"/>
                            <a:pt x="8794" y="1146"/>
                            <a:pt x="9340" y="1234"/>
                          </a:cubicBezTo>
                          <a:cubicBezTo>
                            <a:pt x="10408" y="1401"/>
                            <a:pt x="11075" y="2102"/>
                            <a:pt x="11208" y="3169"/>
                          </a:cubicBezTo>
                          <a:cubicBezTo>
                            <a:pt x="11308" y="4203"/>
                            <a:pt x="11342" y="8139"/>
                            <a:pt x="11175" y="9240"/>
                          </a:cubicBezTo>
                          <a:cubicBezTo>
                            <a:pt x="11008" y="10307"/>
                            <a:pt x="10274" y="10975"/>
                            <a:pt x="9207" y="11075"/>
                          </a:cubicBezTo>
                          <a:cubicBezTo>
                            <a:pt x="8730" y="11122"/>
                            <a:pt x="7479" y="11163"/>
                            <a:pt x="6199" y="11163"/>
                          </a:cubicBezTo>
                          <a:cubicBezTo>
                            <a:pt x="4796" y="11163"/>
                            <a:pt x="3357" y="11114"/>
                            <a:pt x="2869" y="10975"/>
                          </a:cubicBezTo>
                          <a:cubicBezTo>
                            <a:pt x="2002" y="10741"/>
                            <a:pt x="1468" y="10141"/>
                            <a:pt x="1334" y="9240"/>
                          </a:cubicBezTo>
                          <a:cubicBezTo>
                            <a:pt x="1201" y="8406"/>
                            <a:pt x="1168" y="4170"/>
                            <a:pt x="1334" y="3036"/>
                          </a:cubicBezTo>
                          <a:cubicBezTo>
                            <a:pt x="1501" y="1968"/>
                            <a:pt x="2202" y="1334"/>
                            <a:pt x="3269" y="1201"/>
                          </a:cubicBezTo>
                          <a:cubicBezTo>
                            <a:pt x="3789" y="1138"/>
                            <a:pt x="4941" y="1105"/>
                            <a:pt x="6121" y="1105"/>
                          </a:cubicBezTo>
                          <a:close/>
                          <a:moveTo>
                            <a:pt x="5917" y="0"/>
                          </a:moveTo>
                          <a:cubicBezTo>
                            <a:pt x="4728" y="0"/>
                            <a:pt x="3569" y="33"/>
                            <a:pt x="2969" y="134"/>
                          </a:cubicBezTo>
                          <a:cubicBezTo>
                            <a:pt x="1601" y="367"/>
                            <a:pt x="667" y="1168"/>
                            <a:pt x="300" y="2535"/>
                          </a:cubicBezTo>
                          <a:cubicBezTo>
                            <a:pt x="0" y="3569"/>
                            <a:pt x="67" y="8406"/>
                            <a:pt x="234" y="9440"/>
                          </a:cubicBezTo>
                          <a:cubicBezTo>
                            <a:pt x="467" y="10841"/>
                            <a:pt x="1301" y="11742"/>
                            <a:pt x="2702" y="12109"/>
                          </a:cubicBezTo>
                          <a:cubicBezTo>
                            <a:pt x="3186" y="12226"/>
                            <a:pt x="4620" y="12276"/>
                            <a:pt x="6067" y="12276"/>
                          </a:cubicBezTo>
                          <a:cubicBezTo>
                            <a:pt x="7514" y="12276"/>
                            <a:pt x="8973" y="12226"/>
                            <a:pt x="9507" y="12142"/>
                          </a:cubicBezTo>
                          <a:cubicBezTo>
                            <a:pt x="10941" y="11909"/>
                            <a:pt x="11842" y="11108"/>
                            <a:pt x="12209" y="9707"/>
                          </a:cubicBezTo>
                          <a:cubicBezTo>
                            <a:pt x="12509" y="8606"/>
                            <a:pt x="12409" y="4036"/>
                            <a:pt x="12309" y="3069"/>
                          </a:cubicBezTo>
                          <a:cubicBezTo>
                            <a:pt x="12209" y="2268"/>
                            <a:pt x="11909" y="1568"/>
                            <a:pt x="11308" y="1001"/>
                          </a:cubicBezTo>
                          <a:cubicBezTo>
                            <a:pt x="10674" y="367"/>
                            <a:pt x="9907" y="100"/>
                            <a:pt x="9040" y="67"/>
                          </a:cubicBezTo>
                          <a:cubicBezTo>
                            <a:pt x="8323" y="33"/>
                            <a:pt x="7105" y="0"/>
                            <a:pt x="59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20"/>
                  <p:cNvGrpSpPr/>
                  <p:nvPr/>
                </p:nvGrpSpPr>
                <p:grpSpPr>
                  <a:xfrm>
                    <a:off x="5458229" y="3144175"/>
                    <a:ext cx="361624" cy="339944"/>
                    <a:chOff x="4532038" y="1862550"/>
                    <a:chExt cx="361950" cy="340250"/>
                  </a:xfrm>
                </p:grpSpPr>
                <p:sp>
                  <p:nvSpPr>
                    <p:cNvPr id="333" name="Google Shape;333;p20"/>
                    <p:cNvSpPr/>
                    <p:nvPr/>
                  </p:nvSpPr>
                  <p:spPr>
                    <a:xfrm>
                      <a:off x="4532038" y="1862550"/>
                      <a:ext cx="361950" cy="340250"/>
                    </a:xfrm>
                    <a:custGeom>
                      <a:rect b="b" l="l" r="r" t="t"/>
                      <a:pathLst>
                        <a:path extrusionOk="0" h="13610" w="14478">
                          <a:moveTo>
                            <a:pt x="1168" y="13543"/>
                          </a:moveTo>
                          <a:cubicBezTo>
                            <a:pt x="1235" y="13276"/>
                            <a:pt x="1301" y="13043"/>
                            <a:pt x="1368" y="12776"/>
                          </a:cubicBezTo>
                          <a:cubicBezTo>
                            <a:pt x="1568" y="12009"/>
                            <a:pt x="1802" y="11241"/>
                            <a:pt x="2002" y="10474"/>
                          </a:cubicBezTo>
                          <a:cubicBezTo>
                            <a:pt x="2002" y="10374"/>
                            <a:pt x="2002" y="10207"/>
                            <a:pt x="1935" y="10107"/>
                          </a:cubicBezTo>
                          <a:cubicBezTo>
                            <a:pt x="1" y="6371"/>
                            <a:pt x="2002" y="1835"/>
                            <a:pt x="6138" y="867"/>
                          </a:cubicBezTo>
                          <a:cubicBezTo>
                            <a:pt x="9874" y="0"/>
                            <a:pt x="13210" y="2535"/>
                            <a:pt x="13844" y="5904"/>
                          </a:cubicBezTo>
                          <a:cubicBezTo>
                            <a:pt x="14478" y="9407"/>
                            <a:pt x="12176" y="12742"/>
                            <a:pt x="8673" y="13376"/>
                          </a:cubicBezTo>
                          <a:cubicBezTo>
                            <a:pt x="7306" y="13610"/>
                            <a:pt x="5971" y="13410"/>
                            <a:pt x="4704" y="12776"/>
                          </a:cubicBezTo>
                          <a:cubicBezTo>
                            <a:pt x="4604" y="12742"/>
                            <a:pt x="4437" y="12709"/>
                            <a:pt x="4304" y="12742"/>
                          </a:cubicBezTo>
                          <a:cubicBezTo>
                            <a:pt x="2636" y="13176"/>
                            <a:pt x="1502" y="13476"/>
                            <a:pt x="1168" y="13543"/>
                          </a:cubicBezTo>
                          <a:close/>
                          <a:moveTo>
                            <a:pt x="2636" y="12075"/>
                          </a:moveTo>
                          <a:cubicBezTo>
                            <a:pt x="3270" y="11909"/>
                            <a:pt x="3870" y="11775"/>
                            <a:pt x="4437" y="11608"/>
                          </a:cubicBezTo>
                          <a:cubicBezTo>
                            <a:pt x="4604" y="11575"/>
                            <a:pt x="4737" y="11575"/>
                            <a:pt x="4871" y="11675"/>
                          </a:cubicBezTo>
                          <a:cubicBezTo>
                            <a:pt x="5971" y="12309"/>
                            <a:pt x="7139" y="12542"/>
                            <a:pt x="8407" y="12342"/>
                          </a:cubicBezTo>
                          <a:cubicBezTo>
                            <a:pt x="11309" y="11875"/>
                            <a:pt x="13277" y="9173"/>
                            <a:pt x="12843" y="6271"/>
                          </a:cubicBezTo>
                          <a:cubicBezTo>
                            <a:pt x="12376" y="3302"/>
                            <a:pt x="9574" y="1301"/>
                            <a:pt x="6605" y="1835"/>
                          </a:cubicBezTo>
                          <a:cubicBezTo>
                            <a:pt x="3036" y="2502"/>
                            <a:pt x="1135" y="6471"/>
                            <a:pt x="2903" y="9640"/>
                          </a:cubicBezTo>
                          <a:cubicBezTo>
                            <a:pt x="3103" y="10007"/>
                            <a:pt x="3169" y="10274"/>
                            <a:pt x="3036" y="10641"/>
                          </a:cubicBezTo>
                          <a:cubicBezTo>
                            <a:pt x="2869" y="11108"/>
                            <a:pt x="2769" y="11575"/>
                            <a:pt x="2636" y="1207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0"/>
                    <p:cNvSpPr/>
                    <p:nvPr/>
                  </p:nvSpPr>
                  <p:spPr>
                    <a:xfrm>
                      <a:off x="4636288" y="1964275"/>
                      <a:ext cx="166800" cy="152625"/>
                    </a:xfrm>
                    <a:custGeom>
                      <a:rect b="b" l="l" r="r" t="t"/>
                      <a:pathLst>
                        <a:path extrusionOk="0" h="6105" w="6672">
                          <a:moveTo>
                            <a:pt x="5070" y="6072"/>
                          </a:moveTo>
                          <a:cubicBezTo>
                            <a:pt x="3803" y="6005"/>
                            <a:pt x="1835" y="5038"/>
                            <a:pt x="467" y="2669"/>
                          </a:cubicBezTo>
                          <a:cubicBezTo>
                            <a:pt x="0" y="1835"/>
                            <a:pt x="67" y="868"/>
                            <a:pt x="767" y="234"/>
                          </a:cubicBezTo>
                          <a:cubicBezTo>
                            <a:pt x="1001" y="1"/>
                            <a:pt x="1301" y="67"/>
                            <a:pt x="1601" y="101"/>
                          </a:cubicBezTo>
                          <a:cubicBezTo>
                            <a:pt x="1668" y="101"/>
                            <a:pt x="1735" y="234"/>
                            <a:pt x="1768" y="301"/>
                          </a:cubicBezTo>
                          <a:cubicBezTo>
                            <a:pt x="1935" y="701"/>
                            <a:pt x="2135" y="1101"/>
                            <a:pt x="2268" y="1535"/>
                          </a:cubicBezTo>
                          <a:cubicBezTo>
                            <a:pt x="2369" y="1769"/>
                            <a:pt x="2202" y="1969"/>
                            <a:pt x="1902" y="2336"/>
                          </a:cubicBezTo>
                          <a:cubicBezTo>
                            <a:pt x="1801" y="2469"/>
                            <a:pt x="1768" y="2569"/>
                            <a:pt x="1835" y="2703"/>
                          </a:cubicBezTo>
                          <a:cubicBezTo>
                            <a:pt x="2369" y="3603"/>
                            <a:pt x="3102" y="4237"/>
                            <a:pt x="4070" y="4604"/>
                          </a:cubicBezTo>
                          <a:cubicBezTo>
                            <a:pt x="4203" y="4671"/>
                            <a:pt x="4303" y="4637"/>
                            <a:pt x="4403" y="4504"/>
                          </a:cubicBezTo>
                          <a:cubicBezTo>
                            <a:pt x="4904" y="3903"/>
                            <a:pt x="4937" y="3703"/>
                            <a:pt x="5237" y="3837"/>
                          </a:cubicBezTo>
                          <a:cubicBezTo>
                            <a:pt x="6505" y="4470"/>
                            <a:pt x="6605" y="4470"/>
                            <a:pt x="6605" y="4637"/>
                          </a:cubicBezTo>
                          <a:cubicBezTo>
                            <a:pt x="6672" y="5705"/>
                            <a:pt x="5671" y="6105"/>
                            <a:pt x="5070" y="607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20"/>
                  <p:cNvSpPr/>
                  <p:nvPr/>
                </p:nvSpPr>
                <p:spPr>
                  <a:xfrm>
                    <a:off x="5489875" y="2440225"/>
                    <a:ext cx="377512" cy="263052"/>
                  </a:xfrm>
                  <a:custGeom>
                    <a:rect b="b" l="l" r="r" t="t"/>
                    <a:pathLst>
                      <a:path extrusionOk="0" h="8740" w="12544">
                        <a:moveTo>
                          <a:pt x="1469" y="8373"/>
                        </a:moveTo>
                        <a:cubicBezTo>
                          <a:pt x="1002" y="8240"/>
                          <a:pt x="701" y="7940"/>
                          <a:pt x="535" y="7473"/>
                        </a:cubicBezTo>
                        <a:cubicBezTo>
                          <a:pt x="134" y="6338"/>
                          <a:pt x="1" y="1702"/>
                          <a:pt x="768" y="768"/>
                        </a:cubicBezTo>
                        <a:cubicBezTo>
                          <a:pt x="1035" y="468"/>
                          <a:pt x="1402" y="267"/>
                          <a:pt x="1802" y="234"/>
                        </a:cubicBezTo>
                        <a:cubicBezTo>
                          <a:pt x="3904" y="1"/>
                          <a:pt x="10408" y="34"/>
                          <a:pt x="11175" y="301"/>
                        </a:cubicBezTo>
                        <a:cubicBezTo>
                          <a:pt x="11609" y="468"/>
                          <a:pt x="11909" y="734"/>
                          <a:pt x="12076" y="1168"/>
                        </a:cubicBezTo>
                        <a:cubicBezTo>
                          <a:pt x="12510" y="2336"/>
                          <a:pt x="12543" y="6539"/>
                          <a:pt x="12009" y="7639"/>
                        </a:cubicBezTo>
                        <a:cubicBezTo>
                          <a:pt x="11876" y="7940"/>
                          <a:pt x="11643" y="8140"/>
                          <a:pt x="11376" y="8306"/>
                        </a:cubicBezTo>
                        <a:cubicBezTo>
                          <a:pt x="10575" y="8740"/>
                          <a:pt x="2503" y="8707"/>
                          <a:pt x="1469" y="8373"/>
                        </a:cubicBezTo>
                        <a:close/>
                        <a:moveTo>
                          <a:pt x="4804" y="6205"/>
                        </a:moveTo>
                        <a:cubicBezTo>
                          <a:pt x="6072" y="5538"/>
                          <a:pt x="7339" y="4871"/>
                          <a:pt x="8607" y="4237"/>
                        </a:cubicBezTo>
                        <a:cubicBezTo>
                          <a:pt x="7339" y="3570"/>
                          <a:pt x="6072" y="2903"/>
                          <a:pt x="4804" y="22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0"/>
                  <p:cNvSpPr/>
                  <p:nvPr/>
                </p:nvSpPr>
                <p:spPr>
                  <a:xfrm>
                    <a:off x="3498613" y="2336975"/>
                    <a:ext cx="359021" cy="341663"/>
                  </a:xfrm>
                  <a:custGeom>
                    <a:rect b="b" l="l" r="r" t="t"/>
                    <a:pathLst>
                      <a:path extrusionOk="0" h="11810" w="12410">
                        <a:moveTo>
                          <a:pt x="6139" y="1"/>
                        </a:moveTo>
                        <a:cubicBezTo>
                          <a:pt x="4404" y="1"/>
                          <a:pt x="3003" y="1402"/>
                          <a:pt x="3003" y="3136"/>
                        </a:cubicBezTo>
                        <a:lnTo>
                          <a:pt x="3003" y="5004"/>
                        </a:lnTo>
                        <a:cubicBezTo>
                          <a:pt x="2948" y="5023"/>
                          <a:pt x="2834" y="5051"/>
                          <a:pt x="2697" y="5051"/>
                        </a:cubicBezTo>
                        <a:cubicBezTo>
                          <a:pt x="2585" y="5051"/>
                          <a:pt x="2457" y="5032"/>
                          <a:pt x="2336" y="4971"/>
                        </a:cubicBezTo>
                        <a:cubicBezTo>
                          <a:pt x="2163" y="4884"/>
                          <a:pt x="2008" y="4825"/>
                          <a:pt x="1861" y="4825"/>
                        </a:cubicBezTo>
                        <a:cubicBezTo>
                          <a:pt x="1725" y="4825"/>
                          <a:pt x="1597" y="4876"/>
                          <a:pt x="1469" y="5004"/>
                        </a:cubicBezTo>
                        <a:cubicBezTo>
                          <a:pt x="1202" y="5271"/>
                          <a:pt x="1502" y="5505"/>
                          <a:pt x="1936" y="5672"/>
                        </a:cubicBezTo>
                        <a:cubicBezTo>
                          <a:pt x="2336" y="5838"/>
                          <a:pt x="2936" y="6005"/>
                          <a:pt x="2936" y="6505"/>
                        </a:cubicBezTo>
                        <a:cubicBezTo>
                          <a:pt x="2803" y="7139"/>
                          <a:pt x="2369" y="7806"/>
                          <a:pt x="1602" y="8407"/>
                        </a:cubicBezTo>
                        <a:cubicBezTo>
                          <a:pt x="953" y="8904"/>
                          <a:pt x="528" y="8953"/>
                          <a:pt x="301" y="8953"/>
                        </a:cubicBezTo>
                        <a:cubicBezTo>
                          <a:pt x="246" y="8953"/>
                          <a:pt x="202" y="8950"/>
                          <a:pt x="170" y="8950"/>
                        </a:cubicBezTo>
                        <a:cubicBezTo>
                          <a:pt x="130" y="8950"/>
                          <a:pt x="107" y="8955"/>
                          <a:pt x="101" y="8974"/>
                        </a:cubicBezTo>
                        <a:cubicBezTo>
                          <a:pt x="101" y="9074"/>
                          <a:pt x="1" y="9474"/>
                          <a:pt x="768" y="9674"/>
                        </a:cubicBezTo>
                        <a:cubicBezTo>
                          <a:pt x="1535" y="9875"/>
                          <a:pt x="1669" y="9741"/>
                          <a:pt x="1836" y="10141"/>
                        </a:cubicBezTo>
                        <a:cubicBezTo>
                          <a:pt x="1969" y="10542"/>
                          <a:pt x="1936" y="10708"/>
                          <a:pt x="2102" y="10708"/>
                        </a:cubicBezTo>
                        <a:cubicBezTo>
                          <a:pt x="2242" y="10708"/>
                          <a:pt x="2840" y="10594"/>
                          <a:pt x="3346" y="10594"/>
                        </a:cubicBezTo>
                        <a:cubicBezTo>
                          <a:pt x="3563" y="10594"/>
                          <a:pt x="3764" y="10615"/>
                          <a:pt x="3904" y="10675"/>
                        </a:cubicBezTo>
                        <a:cubicBezTo>
                          <a:pt x="4371" y="10875"/>
                          <a:pt x="5105" y="11776"/>
                          <a:pt x="6205" y="11809"/>
                        </a:cubicBezTo>
                        <a:cubicBezTo>
                          <a:pt x="7306" y="11776"/>
                          <a:pt x="8040" y="10875"/>
                          <a:pt x="8507" y="10675"/>
                        </a:cubicBezTo>
                        <a:cubicBezTo>
                          <a:pt x="8647" y="10615"/>
                          <a:pt x="8847" y="10594"/>
                          <a:pt x="9063" y="10594"/>
                        </a:cubicBezTo>
                        <a:cubicBezTo>
                          <a:pt x="9567" y="10594"/>
                          <a:pt x="10158" y="10708"/>
                          <a:pt x="10275" y="10708"/>
                        </a:cubicBezTo>
                        <a:cubicBezTo>
                          <a:pt x="10475" y="10708"/>
                          <a:pt x="10408" y="10542"/>
                          <a:pt x="10575" y="10141"/>
                        </a:cubicBezTo>
                        <a:cubicBezTo>
                          <a:pt x="10709" y="9741"/>
                          <a:pt x="10875" y="9875"/>
                          <a:pt x="11643" y="9674"/>
                        </a:cubicBezTo>
                        <a:cubicBezTo>
                          <a:pt x="12410" y="9474"/>
                          <a:pt x="12310" y="9074"/>
                          <a:pt x="12276" y="8974"/>
                        </a:cubicBezTo>
                        <a:cubicBezTo>
                          <a:pt x="12276" y="8955"/>
                          <a:pt x="12259" y="8950"/>
                          <a:pt x="12223" y="8950"/>
                        </a:cubicBezTo>
                        <a:cubicBezTo>
                          <a:pt x="12194" y="8950"/>
                          <a:pt x="12153" y="8953"/>
                          <a:pt x="12100" y="8953"/>
                        </a:cubicBezTo>
                        <a:cubicBezTo>
                          <a:pt x="11882" y="8953"/>
                          <a:pt x="11458" y="8904"/>
                          <a:pt x="10809" y="8407"/>
                        </a:cubicBezTo>
                        <a:cubicBezTo>
                          <a:pt x="10008" y="7806"/>
                          <a:pt x="9608" y="7139"/>
                          <a:pt x="9441" y="6505"/>
                        </a:cubicBezTo>
                        <a:cubicBezTo>
                          <a:pt x="9474" y="6005"/>
                          <a:pt x="10075" y="5838"/>
                          <a:pt x="10475" y="5672"/>
                        </a:cubicBezTo>
                        <a:cubicBezTo>
                          <a:pt x="10909" y="5505"/>
                          <a:pt x="11176" y="5271"/>
                          <a:pt x="10909" y="5004"/>
                        </a:cubicBezTo>
                        <a:cubicBezTo>
                          <a:pt x="10785" y="4865"/>
                          <a:pt x="10660" y="4812"/>
                          <a:pt x="10533" y="4812"/>
                        </a:cubicBezTo>
                        <a:cubicBezTo>
                          <a:pt x="10386" y="4812"/>
                          <a:pt x="10235" y="4882"/>
                          <a:pt x="10075" y="4971"/>
                        </a:cubicBezTo>
                        <a:cubicBezTo>
                          <a:pt x="9954" y="5032"/>
                          <a:pt x="9819" y="5051"/>
                          <a:pt x="9702" y="5051"/>
                        </a:cubicBezTo>
                        <a:cubicBezTo>
                          <a:pt x="9560" y="5051"/>
                          <a:pt x="9444" y="5023"/>
                          <a:pt x="9408" y="5004"/>
                        </a:cubicBezTo>
                        <a:lnTo>
                          <a:pt x="9408" y="3136"/>
                        </a:lnTo>
                        <a:cubicBezTo>
                          <a:pt x="9408" y="1402"/>
                          <a:pt x="8007" y="1"/>
                          <a:pt x="62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20"/>
                <p:cNvGrpSpPr/>
                <p:nvPr/>
              </p:nvGrpSpPr>
              <p:grpSpPr>
                <a:xfrm>
                  <a:off x="3281152" y="3705367"/>
                  <a:ext cx="2582864" cy="1065640"/>
                  <a:chOff x="3281152" y="3705367"/>
                  <a:chExt cx="2582864" cy="1065640"/>
                </a:xfrm>
              </p:grpSpPr>
              <p:sp>
                <p:nvSpPr>
                  <p:cNvPr id="338" name="Google Shape;338;p20"/>
                  <p:cNvSpPr/>
                  <p:nvPr/>
                </p:nvSpPr>
                <p:spPr>
                  <a:xfrm>
                    <a:off x="3281152" y="4535110"/>
                    <a:ext cx="2582864" cy="235897"/>
                  </a:xfrm>
                  <a:custGeom>
                    <a:rect b="b" l="l" r="r" t="t"/>
                    <a:pathLst>
                      <a:path extrusionOk="0" h="19949" w="218424">
                        <a:moveTo>
                          <a:pt x="109212" y="1"/>
                        </a:moveTo>
                        <a:cubicBezTo>
                          <a:pt x="48902" y="1"/>
                          <a:pt x="1" y="4471"/>
                          <a:pt x="1" y="9975"/>
                        </a:cubicBezTo>
                        <a:cubicBezTo>
                          <a:pt x="1" y="15479"/>
                          <a:pt x="48902" y="19949"/>
                          <a:pt x="109212" y="19949"/>
                        </a:cubicBezTo>
                        <a:cubicBezTo>
                          <a:pt x="169555" y="19949"/>
                          <a:pt x="218423" y="15479"/>
                          <a:pt x="218423" y="9975"/>
                        </a:cubicBezTo>
                        <a:cubicBezTo>
                          <a:pt x="218423" y="4471"/>
                          <a:pt x="169555" y="1"/>
                          <a:pt x="109212"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0"/>
                  <p:cNvSpPr/>
                  <p:nvPr/>
                </p:nvSpPr>
                <p:spPr>
                  <a:xfrm>
                    <a:off x="4322776" y="3705367"/>
                    <a:ext cx="504514" cy="940773"/>
                  </a:xfrm>
                  <a:custGeom>
                    <a:rect b="b" l="l" r="r" t="t"/>
                    <a:pathLst>
                      <a:path extrusionOk="0" h="79558" w="42665">
                        <a:moveTo>
                          <a:pt x="4204" y="1"/>
                        </a:moveTo>
                        <a:cubicBezTo>
                          <a:pt x="1902" y="1"/>
                          <a:pt x="1" y="1802"/>
                          <a:pt x="1" y="4037"/>
                        </a:cubicBezTo>
                        <a:lnTo>
                          <a:pt x="1" y="75522"/>
                        </a:lnTo>
                        <a:cubicBezTo>
                          <a:pt x="1" y="77757"/>
                          <a:pt x="1869" y="79558"/>
                          <a:pt x="4204" y="79558"/>
                        </a:cubicBezTo>
                        <a:lnTo>
                          <a:pt x="38428" y="79558"/>
                        </a:lnTo>
                        <a:cubicBezTo>
                          <a:pt x="40763" y="79558"/>
                          <a:pt x="42664" y="77757"/>
                          <a:pt x="42664" y="75522"/>
                        </a:cubicBezTo>
                        <a:lnTo>
                          <a:pt x="42664" y="4037"/>
                        </a:lnTo>
                        <a:cubicBezTo>
                          <a:pt x="42664" y="1802"/>
                          <a:pt x="40763" y="1"/>
                          <a:pt x="384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0"/>
                  <p:cNvSpPr/>
                  <p:nvPr/>
                </p:nvSpPr>
                <p:spPr>
                  <a:xfrm>
                    <a:off x="4355388" y="3769275"/>
                    <a:ext cx="438854" cy="725014"/>
                  </a:xfrm>
                  <a:custGeom>
                    <a:rect b="b" l="l" r="r" t="t"/>
                    <a:pathLst>
                      <a:path extrusionOk="0" h="61312" w="38095">
                        <a:moveTo>
                          <a:pt x="1" y="1"/>
                        </a:moveTo>
                        <a:lnTo>
                          <a:pt x="1" y="61311"/>
                        </a:lnTo>
                        <a:lnTo>
                          <a:pt x="38095" y="61311"/>
                        </a:lnTo>
                        <a:lnTo>
                          <a:pt x="38095" y="1"/>
                        </a:lnTo>
                        <a:close/>
                      </a:path>
                    </a:pathLst>
                  </a:custGeom>
                  <a:solidFill>
                    <a:srgbClr val="F0B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1" name="Google Shape;341;p20"/>
              <p:cNvSpPr/>
              <p:nvPr/>
            </p:nvSpPr>
            <p:spPr>
              <a:xfrm>
                <a:off x="4526556" y="4535654"/>
                <a:ext cx="90733" cy="90733"/>
              </a:xfrm>
              <a:custGeom>
                <a:rect b="b" l="l" r="r" t="t"/>
                <a:pathLst>
                  <a:path extrusionOk="0" h="7673" w="7673">
                    <a:moveTo>
                      <a:pt x="3837" y="1"/>
                    </a:moveTo>
                    <a:cubicBezTo>
                      <a:pt x="1735" y="1"/>
                      <a:pt x="1" y="1702"/>
                      <a:pt x="1" y="3837"/>
                    </a:cubicBezTo>
                    <a:cubicBezTo>
                      <a:pt x="1" y="5938"/>
                      <a:pt x="1735" y="7673"/>
                      <a:pt x="3837" y="7673"/>
                    </a:cubicBezTo>
                    <a:cubicBezTo>
                      <a:pt x="5972" y="7673"/>
                      <a:pt x="7673" y="5938"/>
                      <a:pt x="7673" y="3837"/>
                    </a:cubicBezTo>
                    <a:cubicBezTo>
                      <a:pt x="7673" y="1702"/>
                      <a:pt x="5972" y="1"/>
                      <a:pt x="38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 name="Google Shape;342;p20"/>
            <p:cNvGrpSpPr/>
            <p:nvPr/>
          </p:nvGrpSpPr>
          <p:grpSpPr>
            <a:xfrm>
              <a:off x="3525968" y="930941"/>
              <a:ext cx="1540656" cy="1491219"/>
              <a:chOff x="3070386" y="1285757"/>
              <a:chExt cx="3003227" cy="3024784"/>
            </a:xfrm>
          </p:grpSpPr>
          <p:sp>
            <p:nvSpPr>
              <p:cNvPr id="343" name="Google Shape;343;p20"/>
              <p:cNvSpPr/>
              <p:nvPr/>
            </p:nvSpPr>
            <p:spPr>
              <a:xfrm>
                <a:off x="4010289" y="1285757"/>
                <a:ext cx="1128300" cy="972600"/>
              </a:xfrm>
              <a:prstGeom prst="hexagon">
                <a:avLst>
                  <a:gd fmla="val 25000" name="adj"/>
                  <a:gd fmla="val 115470" name="vf"/>
                </a:avLst>
              </a:prstGeom>
              <a:solidFill>
                <a:srgbClr val="B2C0A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344" name="Google Shape;344;p20"/>
              <p:cNvGrpSpPr/>
              <p:nvPr/>
            </p:nvGrpSpPr>
            <p:grpSpPr>
              <a:xfrm>
                <a:off x="4943475" y="1798383"/>
                <a:ext cx="1128300" cy="972600"/>
                <a:chOff x="4943475" y="1791059"/>
                <a:chExt cx="1128300" cy="972600"/>
              </a:xfrm>
            </p:grpSpPr>
            <p:sp>
              <p:nvSpPr>
                <p:cNvPr id="345" name="Google Shape;345;p20"/>
                <p:cNvSpPr/>
                <p:nvPr/>
              </p:nvSpPr>
              <p:spPr>
                <a:xfrm>
                  <a:off x="4943475" y="1791059"/>
                  <a:ext cx="1128300" cy="972600"/>
                </a:xfrm>
                <a:prstGeom prst="hexagon">
                  <a:avLst>
                    <a:gd fmla="val 25000" name="adj"/>
                    <a:gd fmla="val 115470" name="vf"/>
                  </a:avLst>
                </a:prstGeom>
                <a:solidFill>
                  <a:srgbClr val="37406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346" name="Google Shape;346;p20"/>
                <p:cNvGrpSpPr/>
                <p:nvPr/>
              </p:nvGrpSpPr>
              <p:grpSpPr>
                <a:xfrm>
                  <a:off x="5279019" y="2065911"/>
                  <a:ext cx="457211" cy="422896"/>
                  <a:chOff x="-61354875" y="2322300"/>
                  <a:chExt cx="316650" cy="290650"/>
                </a:xfrm>
              </p:grpSpPr>
              <p:sp>
                <p:nvSpPr>
                  <p:cNvPr id="347" name="Google Shape;347;p20"/>
                  <p:cNvSpPr/>
                  <p:nvPr/>
                </p:nvSpPr>
                <p:spPr>
                  <a:xfrm>
                    <a:off x="-61354875" y="2322300"/>
                    <a:ext cx="316650" cy="290650"/>
                  </a:xfrm>
                  <a:custGeom>
                    <a:rect b="b" l="l" r="r" t="t"/>
                    <a:pathLst>
                      <a:path extrusionOk="0" h="11626" w="12666">
                        <a:moveTo>
                          <a:pt x="11405" y="788"/>
                        </a:moveTo>
                        <a:cubicBezTo>
                          <a:pt x="11657" y="788"/>
                          <a:pt x="11847" y="1009"/>
                          <a:pt x="11847" y="1229"/>
                        </a:cubicBezTo>
                        <a:lnTo>
                          <a:pt x="11847" y="10334"/>
                        </a:lnTo>
                        <a:cubicBezTo>
                          <a:pt x="11847" y="10555"/>
                          <a:pt x="11657" y="10775"/>
                          <a:pt x="11405" y="10775"/>
                        </a:cubicBezTo>
                        <a:lnTo>
                          <a:pt x="1198" y="10775"/>
                        </a:lnTo>
                        <a:cubicBezTo>
                          <a:pt x="977" y="10775"/>
                          <a:pt x="820" y="10555"/>
                          <a:pt x="820" y="10334"/>
                        </a:cubicBezTo>
                        <a:lnTo>
                          <a:pt x="820" y="1229"/>
                        </a:lnTo>
                        <a:cubicBezTo>
                          <a:pt x="820" y="1009"/>
                          <a:pt x="1009" y="788"/>
                          <a:pt x="1198" y="788"/>
                        </a:cubicBezTo>
                        <a:close/>
                        <a:moveTo>
                          <a:pt x="1198" y="0"/>
                        </a:moveTo>
                        <a:cubicBezTo>
                          <a:pt x="536" y="0"/>
                          <a:pt x="1" y="568"/>
                          <a:pt x="1" y="1261"/>
                        </a:cubicBezTo>
                        <a:lnTo>
                          <a:pt x="1" y="10366"/>
                        </a:lnTo>
                        <a:cubicBezTo>
                          <a:pt x="1" y="11027"/>
                          <a:pt x="536" y="11626"/>
                          <a:pt x="1198" y="11626"/>
                        </a:cubicBezTo>
                        <a:lnTo>
                          <a:pt x="11405" y="11626"/>
                        </a:lnTo>
                        <a:cubicBezTo>
                          <a:pt x="12067" y="11626"/>
                          <a:pt x="12666" y="11059"/>
                          <a:pt x="12666" y="10366"/>
                        </a:cubicBezTo>
                        <a:lnTo>
                          <a:pt x="12666" y="1261"/>
                        </a:lnTo>
                        <a:cubicBezTo>
                          <a:pt x="12666" y="568"/>
                          <a:pt x="12130" y="0"/>
                          <a:pt x="114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0"/>
                  <p:cNvSpPr/>
                  <p:nvPr/>
                </p:nvSpPr>
                <p:spPr>
                  <a:xfrm>
                    <a:off x="-61313925" y="2364050"/>
                    <a:ext cx="234750" cy="206375"/>
                  </a:xfrm>
                  <a:custGeom>
                    <a:rect b="b" l="l" r="r" t="t"/>
                    <a:pathLst>
                      <a:path extrusionOk="0" h="8255" w="9390">
                        <a:moveTo>
                          <a:pt x="8539" y="819"/>
                        </a:moveTo>
                        <a:lnTo>
                          <a:pt x="8539" y="7435"/>
                        </a:lnTo>
                        <a:lnTo>
                          <a:pt x="820" y="7435"/>
                        </a:lnTo>
                        <a:lnTo>
                          <a:pt x="820" y="6207"/>
                        </a:lnTo>
                        <a:lnTo>
                          <a:pt x="1671" y="6207"/>
                        </a:lnTo>
                        <a:cubicBezTo>
                          <a:pt x="1891" y="6207"/>
                          <a:pt x="2080" y="6018"/>
                          <a:pt x="2080" y="5797"/>
                        </a:cubicBezTo>
                        <a:cubicBezTo>
                          <a:pt x="2080" y="5545"/>
                          <a:pt x="1891" y="5356"/>
                          <a:pt x="1671" y="5356"/>
                        </a:cubicBezTo>
                        <a:lnTo>
                          <a:pt x="820" y="5356"/>
                        </a:lnTo>
                        <a:lnTo>
                          <a:pt x="820" y="2867"/>
                        </a:lnTo>
                        <a:lnTo>
                          <a:pt x="1671" y="2867"/>
                        </a:lnTo>
                        <a:cubicBezTo>
                          <a:pt x="1891" y="2867"/>
                          <a:pt x="2080" y="2678"/>
                          <a:pt x="2080" y="2426"/>
                        </a:cubicBezTo>
                        <a:cubicBezTo>
                          <a:pt x="2080" y="2206"/>
                          <a:pt x="1891" y="2048"/>
                          <a:pt x="1671" y="2048"/>
                        </a:cubicBezTo>
                        <a:lnTo>
                          <a:pt x="820" y="2048"/>
                        </a:lnTo>
                        <a:lnTo>
                          <a:pt x="820" y="819"/>
                        </a:lnTo>
                        <a:close/>
                        <a:moveTo>
                          <a:pt x="410" y="0"/>
                        </a:moveTo>
                        <a:cubicBezTo>
                          <a:pt x="158" y="0"/>
                          <a:pt x="1" y="189"/>
                          <a:pt x="1" y="378"/>
                        </a:cubicBezTo>
                        <a:lnTo>
                          <a:pt x="1" y="7845"/>
                        </a:lnTo>
                        <a:cubicBezTo>
                          <a:pt x="1" y="8065"/>
                          <a:pt x="190" y="8255"/>
                          <a:pt x="410" y="8255"/>
                        </a:cubicBezTo>
                        <a:lnTo>
                          <a:pt x="8948" y="8255"/>
                        </a:lnTo>
                        <a:cubicBezTo>
                          <a:pt x="9169" y="8255"/>
                          <a:pt x="9326" y="8065"/>
                          <a:pt x="9326" y="7845"/>
                        </a:cubicBezTo>
                        <a:lnTo>
                          <a:pt x="9326" y="378"/>
                        </a:lnTo>
                        <a:cubicBezTo>
                          <a:pt x="9389" y="158"/>
                          <a:pt x="9169" y="0"/>
                          <a:pt x="89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0"/>
                  <p:cNvSpPr/>
                  <p:nvPr/>
                </p:nvSpPr>
                <p:spPr>
                  <a:xfrm>
                    <a:off x="-61234375" y="2416225"/>
                    <a:ext cx="104775" cy="102225"/>
                  </a:xfrm>
                  <a:custGeom>
                    <a:rect b="b" l="l" r="r" t="t"/>
                    <a:pathLst>
                      <a:path extrusionOk="0" h="4089" w="4191">
                        <a:moveTo>
                          <a:pt x="2175" y="1221"/>
                        </a:moveTo>
                        <a:cubicBezTo>
                          <a:pt x="2647" y="1221"/>
                          <a:pt x="2994" y="1568"/>
                          <a:pt x="2994" y="2040"/>
                        </a:cubicBezTo>
                        <a:cubicBezTo>
                          <a:pt x="2994" y="2513"/>
                          <a:pt x="2647" y="2859"/>
                          <a:pt x="2175" y="2859"/>
                        </a:cubicBezTo>
                        <a:cubicBezTo>
                          <a:pt x="1702" y="2859"/>
                          <a:pt x="1356" y="2513"/>
                          <a:pt x="1356" y="2040"/>
                        </a:cubicBezTo>
                        <a:cubicBezTo>
                          <a:pt x="1356" y="1568"/>
                          <a:pt x="1702" y="1221"/>
                          <a:pt x="2175" y="1221"/>
                        </a:cubicBezTo>
                        <a:close/>
                        <a:moveTo>
                          <a:pt x="458" y="0"/>
                        </a:moveTo>
                        <a:cubicBezTo>
                          <a:pt x="347" y="0"/>
                          <a:pt x="237" y="40"/>
                          <a:pt x="158" y="119"/>
                        </a:cubicBezTo>
                        <a:cubicBezTo>
                          <a:pt x="1" y="276"/>
                          <a:pt x="1" y="560"/>
                          <a:pt x="158" y="717"/>
                        </a:cubicBezTo>
                        <a:lnTo>
                          <a:pt x="694" y="1221"/>
                        </a:lnTo>
                        <a:cubicBezTo>
                          <a:pt x="536" y="1442"/>
                          <a:pt x="442" y="1757"/>
                          <a:pt x="442" y="2040"/>
                        </a:cubicBezTo>
                        <a:cubicBezTo>
                          <a:pt x="442" y="2324"/>
                          <a:pt x="536" y="2639"/>
                          <a:pt x="694" y="2859"/>
                        </a:cubicBezTo>
                        <a:lnTo>
                          <a:pt x="158" y="3395"/>
                        </a:lnTo>
                        <a:cubicBezTo>
                          <a:pt x="95" y="3553"/>
                          <a:pt x="95" y="3805"/>
                          <a:pt x="253" y="3962"/>
                        </a:cubicBezTo>
                        <a:cubicBezTo>
                          <a:pt x="316" y="4057"/>
                          <a:pt x="442" y="4088"/>
                          <a:pt x="536" y="4088"/>
                        </a:cubicBezTo>
                        <a:cubicBezTo>
                          <a:pt x="631" y="4088"/>
                          <a:pt x="726" y="4057"/>
                          <a:pt x="789" y="3962"/>
                        </a:cubicBezTo>
                        <a:lnTo>
                          <a:pt x="1324" y="3458"/>
                        </a:lnTo>
                        <a:cubicBezTo>
                          <a:pt x="1545" y="3616"/>
                          <a:pt x="1860" y="3710"/>
                          <a:pt x="2143" y="3710"/>
                        </a:cubicBezTo>
                        <a:cubicBezTo>
                          <a:pt x="2427" y="3710"/>
                          <a:pt x="2742" y="3616"/>
                          <a:pt x="2962" y="3458"/>
                        </a:cubicBezTo>
                        <a:lnTo>
                          <a:pt x="3498" y="3962"/>
                        </a:lnTo>
                        <a:cubicBezTo>
                          <a:pt x="3561" y="4057"/>
                          <a:pt x="3687" y="4088"/>
                          <a:pt x="3750" y="4088"/>
                        </a:cubicBezTo>
                        <a:cubicBezTo>
                          <a:pt x="3876" y="4088"/>
                          <a:pt x="3971" y="4057"/>
                          <a:pt x="4034" y="3962"/>
                        </a:cubicBezTo>
                        <a:cubicBezTo>
                          <a:pt x="4191" y="3805"/>
                          <a:pt x="4191" y="3553"/>
                          <a:pt x="4034" y="3395"/>
                        </a:cubicBezTo>
                        <a:lnTo>
                          <a:pt x="3529" y="2859"/>
                        </a:lnTo>
                        <a:cubicBezTo>
                          <a:pt x="3687" y="2639"/>
                          <a:pt x="3750" y="2324"/>
                          <a:pt x="3750" y="2040"/>
                        </a:cubicBezTo>
                        <a:cubicBezTo>
                          <a:pt x="3750" y="1757"/>
                          <a:pt x="3687" y="1442"/>
                          <a:pt x="3529" y="1221"/>
                        </a:cubicBezTo>
                        <a:lnTo>
                          <a:pt x="4034" y="717"/>
                        </a:lnTo>
                        <a:cubicBezTo>
                          <a:pt x="4191" y="560"/>
                          <a:pt x="4191" y="276"/>
                          <a:pt x="4034" y="119"/>
                        </a:cubicBezTo>
                        <a:cubicBezTo>
                          <a:pt x="3955" y="40"/>
                          <a:pt x="3845" y="0"/>
                          <a:pt x="3734" y="0"/>
                        </a:cubicBezTo>
                        <a:cubicBezTo>
                          <a:pt x="3624" y="0"/>
                          <a:pt x="3514" y="40"/>
                          <a:pt x="3435" y="119"/>
                        </a:cubicBezTo>
                        <a:lnTo>
                          <a:pt x="2931" y="623"/>
                        </a:lnTo>
                        <a:cubicBezTo>
                          <a:pt x="2679" y="465"/>
                          <a:pt x="2395" y="402"/>
                          <a:pt x="2112" y="402"/>
                        </a:cubicBezTo>
                        <a:cubicBezTo>
                          <a:pt x="1828" y="402"/>
                          <a:pt x="1513" y="465"/>
                          <a:pt x="1261" y="623"/>
                        </a:cubicBezTo>
                        <a:lnTo>
                          <a:pt x="757" y="119"/>
                        </a:lnTo>
                        <a:cubicBezTo>
                          <a:pt x="678" y="40"/>
                          <a:pt x="568" y="0"/>
                          <a:pt x="4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 name="Google Shape;350;p20"/>
              <p:cNvGrpSpPr/>
              <p:nvPr/>
            </p:nvGrpSpPr>
            <p:grpSpPr>
              <a:xfrm>
                <a:off x="3070386" y="2826929"/>
                <a:ext cx="1128300" cy="972600"/>
                <a:chOff x="3070386" y="2819605"/>
                <a:chExt cx="1128300" cy="972600"/>
              </a:xfrm>
            </p:grpSpPr>
            <p:sp>
              <p:nvSpPr>
                <p:cNvPr id="351" name="Google Shape;351;p20"/>
                <p:cNvSpPr/>
                <p:nvPr/>
              </p:nvSpPr>
              <p:spPr>
                <a:xfrm>
                  <a:off x="3070386" y="2819605"/>
                  <a:ext cx="1128300" cy="972600"/>
                </a:xfrm>
                <a:prstGeom prst="hexagon">
                  <a:avLst>
                    <a:gd fmla="val 25000" name="adj"/>
                    <a:gd fmla="val 115470" name="vf"/>
                  </a:avLst>
                </a:prstGeom>
                <a:solidFill>
                  <a:srgbClr val="78B9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352" name="Google Shape;352;p20"/>
                <p:cNvGrpSpPr/>
                <p:nvPr/>
              </p:nvGrpSpPr>
              <p:grpSpPr>
                <a:xfrm>
                  <a:off x="3405931" y="3083012"/>
                  <a:ext cx="457211" cy="445785"/>
                  <a:chOff x="-60988625" y="2310475"/>
                  <a:chExt cx="316650" cy="311150"/>
                </a:xfrm>
              </p:grpSpPr>
              <p:sp>
                <p:nvSpPr>
                  <p:cNvPr id="353" name="Google Shape;353;p20"/>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0"/>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0"/>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0"/>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0"/>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0"/>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 name="Google Shape;359;p20"/>
              <p:cNvGrpSpPr/>
              <p:nvPr/>
            </p:nvGrpSpPr>
            <p:grpSpPr>
              <a:xfrm>
                <a:off x="4010289" y="3337941"/>
                <a:ext cx="1128300" cy="972600"/>
                <a:chOff x="4010289" y="3330617"/>
                <a:chExt cx="1128300" cy="972600"/>
              </a:xfrm>
            </p:grpSpPr>
            <p:sp>
              <p:nvSpPr>
                <p:cNvPr id="360" name="Google Shape;360;p20"/>
                <p:cNvSpPr/>
                <p:nvPr/>
              </p:nvSpPr>
              <p:spPr>
                <a:xfrm>
                  <a:off x="4010289" y="3330617"/>
                  <a:ext cx="1128300" cy="972600"/>
                </a:xfrm>
                <a:prstGeom prst="hexagon">
                  <a:avLst>
                    <a:gd fmla="val 25000" name="adj"/>
                    <a:gd fmla="val 115470" name="vf"/>
                  </a:avLst>
                </a:prstGeom>
                <a:solidFill>
                  <a:srgbClr val="677F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361" name="Google Shape;361;p20"/>
                <p:cNvGrpSpPr/>
                <p:nvPr/>
              </p:nvGrpSpPr>
              <p:grpSpPr>
                <a:xfrm>
                  <a:off x="4345843" y="3588322"/>
                  <a:ext cx="457191" cy="457191"/>
                  <a:chOff x="-60620800" y="2304600"/>
                  <a:chExt cx="319000" cy="318600"/>
                </a:xfrm>
              </p:grpSpPr>
              <p:sp>
                <p:nvSpPr>
                  <p:cNvPr id="362" name="Google Shape;362;p20"/>
                  <p:cNvSpPr/>
                  <p:nvPr/>
                </p:nvSpPr>
                <p:spPr>
                  <a:xfrm>
                    <a:off x="-60620800" y="2304600"/>
                    <a:ext cx="319000" cy="318600"/>
                  </a:xfrm>
                  <a:custGeom>
                    <a:rect b="b" l="l" r="r" t="t"/>
                    <a:pathLst>
                      <a:path extrusionOk="0" h="12744" w="1276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0"/>
                  <p:cNvSpPr/>
                  <p:nvPr/>
                </p:nvSpPr>
                <p:spPr>
                  <a:xfrm>
                    <a:off x="-60491625" y="2560150"/>
                    <a:ext cx="144925" cy="20525"/>
                  </a:xfrm>
                  <a:custGeom>
                    <a:rect b="b" l="l" r="r" t="t"/>
                    <a:pathLst>
                      <a:path extrusionOk="0" h="821" w="5797">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0"/>
                  <p:cNvSpPr/>
                  <p:nvPr/>
                </p:nvSpPr>
                <p:spPr>
                  <a:xfrm>
                    <a:off x="-60573550" y="2445950"/>
                    <a:ext cx="62250" cy="146525"/>
                  </a:xfrm>
                  <a:custGeom>
                    <a:rect b="b" l="l" r="r" t="t"/>
                    <a:pathLst>
                      <a:path extrusionOk="0" h="5861" w="249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 name="Google Shape;365;p20"/>
              <p:cNvGrpSpPr/>
              <p:nvPr/>
            </p:nvGrpSpPr>
            <p:grpSpPr>
              <a:xfrm>
                <a:off x="3071586" y="1798383"/>
                <a:ext cx="1128300" cy="972600"/>
                <a:chOff x="3071586" y="1791059"/>
                <a:chExt cx="1128300" cy="972600"/>
              </a:xfrm>
            </p:grpSpPr>
            <p:sp>
              <p:nvSpPr>
                <p:cNvPr id="366" name="Google Shape;366;p20"/>
                <p:cNvSpPr/>
                <p:nvPr/>
              </p:nvSpPr>
              <p:spPr>
                <a:xfrm>
                  <a:off x="3071586" y="1791059"/>
                  <a:ext cx="1128300" cy="972600"/>
                </a:xfrm>
                <a:prstGeom prst="hexagon">
                  <a:avLst>
                    <a:gd fmla="val 25000" name="adj"/>
                    <a:gd fmla="val 115470" name="vf"/>
                  </a:avLst>
                </a:prstGeom>
                <a:solidFill>
                  <a:srgbClr val="81B3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367" name="Google Shape;367;p20"/>
                <p:cNvGrpSpPr/>
                <p:nvPr/>
              </p:nvGrpSpPr>
              <p:grpSpPr>
                <a:xfrm>
                  <a:off x="3407132" y="2048760"/>
                  <a:ext cx="457207" cy="457197"/>
                  <a:chOff x="-62150375" y="2297875"/>
                  <a:chExt cx="314275" cy="315875"/>
                </a:xfrm>
              </p:grpSpPr>
              <p:sp>
                <p:nvSpPr>
                  <p:cNvPr id="368" name="Google Shape;368;p20"/>
                  <p:cNvSpPr/>
                  <p:nvPr/>
                </p:nvSpPr>
                <p:spPr>
                  <a:xfrm>
                    <a:off x="-61994425" y="2297875"/>
                    <a:ext cx="64600" cy="69925"/>
                  </a:xfrm>
                  <a:custGeom>
                    <a:rect b="b" l="l" r="r" t="t"/>
                    <a:pathLst>
                      <a:path extrusionOk="0" h="2797" w="2584">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0"/>
                  <p:cNvSpPr/>
                  <p:nvPr/>
                </p:nvSpPr>
                <p:spPr>
                  <a:xfrm>
                    <a:off x="-62150375" y="2338050"/>
                    <a:ext cx="314275" cy="275700"/>
                  </a:xfrm>
                  <a:custGeom>
                    <a:rect b="b" l="l" r="r" t="t"/>
                    <a:pathLst>
                      <a:path extrusionOk="0" h="11028" w="12571">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0"/>
                  <p:cNvSpPr/>
                  <p:nvPr/>
                </p:nvSpPr>
                <p:spPr>
                  <a:xfrm>
                    <a:off x="-61972375" y="2430200"/>
                    <a:ext cx="20500" cy="60675"/>
                  </a:xfrm>
                  <a:custGeom>
                    <a:rect b="b" l="l" r="r" t="t"/>
                    <a:pathLst>
                      <a:path extrusionOk="0" h="2427" w="82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0"/>
                  <p:cNvSpPr/>
                  <p:nvPr/>
                </p:nvSpPr>
                <p:spPr>
                  <a:xfrm>
                    <a:off x="-61909350" y="2430200"/>
                    <a:ext cx="19700" cy="60675"/>
                  </a:xfrm>
                  <a:custGeom>
                    <a:rect b="b" l="l" r="r" t="t"/>
                    <a:pathLst>
                      <a:path extrusionOk="0" h="2427" w="788">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
                  <p:cNvSpPr/>
                  <p:nvPr/>
                </p:nvSpPr>
                <p:spPr>
                  <a:xfrm>
                    <a:off x="-62033800" y="2430200"/>
                    <a:ext cx="21275" cy="60675"/>
                  </a:xfrm>
                  <a:custGeom>
                    <a:rect b="b" l="l" r="r" t="t"/>
                    <a:pathLst>
                      <a:path extrusionOk="0" h="2427" w="851">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 name="Google Shape;373;p20"/>
              <p:cNvGrpSpPr/>
              <p:nvPr/>
            </p:nvGrpSpPr>
            <p:grpSpPr>
              <a:xfrm>
                <a:off x="4945314" y="2826929"/>
                <a:ext cx="1128300" cy="972600"/>
                <a:chOff x="4945314" y="2819605"/>
                <a:chExt cx="1128300" cy="972600"/>
              </a:xfrm>
            </p:grpSpPr>
            <p:sp>
              <p:nvSpPr>
                <p:cNvPr id="374" name="Google Shape;374;p20"/>
                <p:cNvSpPr/>
                <p:nvPr/>
              </p:nvSpPr>
              <p:spPr>
                <a:xfrm>
                  <a:off x="4945314" y="2819605"/>
                  <a:ext cx="1128300" cy="972600"/>
                </a:xfrm>
                <a:prstGeom prst="hexagon">
                  <a:avLst>
                    <a:gd fmla="val 25000" name="adj"/>
                    <a:gd fmla="val 115470" name="vf"/>
                  </a:avLst>
                </a:prstGeom>
                <a:solidFill>
                  <a:srgbClr val="9190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375" name="Google Shape;375;p20"/>
                <p:cNvGrpSpPr/>
                <p:nvPr/>
              </p:nvGrpSpPr>
              <p:grpSpPr>
                <a:xfrm>
                  <a:off x="5280867" y="3077311"/>
                  <a:ext cx="457193" cy="457188"/>
                  <a:chOff x="6479471" y="2079003"/>
                  <a:chExt cx="348923" cy="348706"/>
                </a:xfrm>
              </p:grpSpPr>
              <p:sp>
                <p:nvSpPr>
                  <p:cNvPr id="376" name="Google Shape;376;p20"/>
                  <p:cNvSpPr/>
                  <p:nvPr/>
                </p:nvSpPr>
                <p:spPr>
                  <a:xfrm>
                    <a:off x="6479471" y="2200291"/>
                    <a:ext cx="38170" cy="22566"/>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20"/>
                  <p:cNvGrpSpPr/>
                  <p:nvPr/>
                </p:nvGrpSpPr>
                <p:grpSpPr>
                  <a:xfrm>
                    <a:off x="6520582" y="2079003"/>
                    <a:ext cx="307811" cy="348706"/>
                    <a:chOff x="-60218325" y="2304850"/>
                    <a:chExt cx="279625" cy="316775"/>
                  </a:xfrm>
                </p:grpSpPr>
                <p:sp>
                  <p:nvSpPr>
                    <p:cNvPr id="378" name="Google Shape;378;p20"/>
                    <p:cNvSpPr/>
                    <p:nvPr/>
                  </p:nvSpPr>
                  <p:spPr>
                    <a:xfrm>
                      <a:off x="-60218325" y="2304850"/>
                      <a:ext cx="235525" cy="316775"/>
                    </a:xfrm>
                    <a:custGeom>
                      <a:rect b="b" l="l" r="r" t="t"/>
                      <a:pathLst>
                        <a:path extrusionOk="0" h="12671" w="9421">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0"/>
                    <p:cNvSpPr/>
                    <p:nvPr/>
                  </p:nvSpPr>
                  <p:spPr>
                    <a:xfrm>
                      <a:off x="-60127750" y="2347500"/>
                      <a:ext cx="62250" cy="145750"/>
                    </a:xfrm>
                    <a:custGeom>
                      <a:rect b="b" l="l" r="r" t="t"/>
                      <a:pathLst>
                        <a:path extrusionOk="0" h="5830" w="249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0"/>
                    <p:cNvSpPr/>
                    <p:nvPr/>
                  </p:nvSpPr>
                  <p:spPr>
                    <a:xfrm>
                      <a:off x="-60212825" y="2510750"/>
                      <a:ext cx="32325" cy="30325"/>
                    </a:xfrm>
                    <a:custGeom>
                      <a:rect b="b" l="l" r="r" t="t"/>
                      <a:pathLst>
                        <a:path extrusionOk="0" h="1213" w="1293">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0"/>
                    <p:cNvSpPr/>
                    <p:nvPr/>
                  </p:nvSpPr>
                  <p:spPr>
                    <a:xfrm>
                      <a:off x="-60012750" y="2310675"/>
                      <a:ext cx="32300" cy="30350"/>
                    </a:xfrm>
                    <a:custGeom>
                      <a:rect b="b" l="l" r="r" t="t"/>
                      <a:pathLst>
                        <a:path extrusionOk="0" h="1214" w="1292">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0"/>
                    <p:cNvSpPr/>
                    <p:nvPr/>
                  </p:nvSpPr>
                  <p:spPr>
                    <a:xfrm>
                      <a:off x="-60012750" y="2510750"/>
                      <a:ext cx="32300" cy="30325"/>
                    </a:xfrm>
                    <a:custGeom>
                      <a:rect b="b" l="l" r="r" t="t"/>
                      <a:pathLst>
                        <a:path extrusionOk="0" h="1213" w="1292">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0"/>
                    <p:cNvSpPr/>
                    <p:nvPr/>
                  </p:nvSpPr>
                  <p:spPr>
                    <a:xfrm>
                      <a:off x="-60212825" y="2310675"/>
                      <a:ext cx="32325" cy="30350"/>
                    </a:xfrm>
                    <a:custGeom>
                      <a:rect b="b" l="l" r="r" t="t"/>
                      <a:pathLst>
                        <a:path extrusionOk="0" h="1214" w="1293">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a:off x="-59974175" y="2415250"/>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5" name="Google Shape;385;p20"/>
              <p:cNvGrpSpPr/>
              <p:nvPr/>
            </p:nvGrpSpPr>
            <p:grpSpPr>
              <a:xfrm>
                <a:off x="4345833" y="1543451"/>
                <a:ext cx="457211" cy="457211"/>
                <a:chOff x="-61783350" y="2297100"/>
                <a:chExt cx="316650" cy="316650"/>
              </a:xfrm>
            </p:grpSpPr>
            <p:sp>
              <p:nvSpPr>
                <p:cNvPr id="386" name="Google Shape;386;p20"/>
                <p:cNvSpPr/>
                <p:nvPr/>
              </p:nvSpPr>
              <p:spPr>
                <a:xfrm>
                  <a:off x="-61783350" y="2297100"/>
                  <a:ext cx="316650" cy="316650"/>
                </a:xfrm>
                <a:custGeom>
                  <a:rect b="b" l="l" r="r" t="t"/>
                  <a:pathLst>
                    <a:path extrusionOk="0" h="12666" w="12666">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0"/>
                <p:cNvSpPr/>
                <p:nvPr/>
              </p:nvSpPr>
              <p:spPr>
                <a:xfrm>
                  <a:off x="-61742375" y="2387675"/>
                  <a:ext cx="275675" cy="151250"/>
                </a:xfrm>
                <a:custGeom>
                  <a:rect b="b" l="l" r="r" t="t"/>
                  <a:pathLst>
                    <a:path extrusionOk="0" h="6050" w="11027">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8" name="Google Shape;388;p20"/>
          <p:cNvGrpSpPr/>
          <p:nvPr/>
        </p:nvGrpSpPr>
        <p:grpSpPr>
          <a:xfrm>
            <a:off x="2373304" y="2334222"/>
            <a:ext cx="737358" cy="318499"/>
            <a:chOff x="2709202" y="1794850"/>
            <a:chExt cx="1343827" cy="554008"/>
          </a:xfrm>
        </p:grpSpPr>
        <p:sp>
          <p:nvSpPr>
            <p:cNvPr id="389" name="Google Shape;389;p20"/>
            <p:cNvSpPr/>
            <p:nvPr/>
          </p:nvSpPr>
          <p:spPr>
            <a:xfrm>
              <a:off x="2709202" y="1796258"/>
              <a:ext cx="865200" cy="552600"/>
            </a:xfrm>
            <a:prstGeom prst="homePlat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0"/>
            <p:cNvSpPr/>
            <p:nvPr/>
          </p:nvSpPr>
          <p:spPr>
            <a:xfrm>
              <a:off x="3357330" y="1794850"/>
              <a:ext cx="695700" cy="552600"/>
            </a:xfrm>
            <a:prstGeom prst="chevron">
              <a:avLst>
                <a:gd fmla="val 50009"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 name="Google Shape;391;p20"/>
          <p:cNvGrpSpPr/>
          <p:nvPr/>
        </p:nvGrpSpPr>
        <p:grpSpPr>
          <a:xfrm>
            <a:off x="5738529" y="2325322"/>
            <a:ext cx="737358" cy="318499"/>
            <a:chOff x="2709202" y="1794850"/>
            <a:chExt cx="1343827" cy="554008"/>
          </a:xfrm>
        </p:grpSpPr>
        <p:sp>
          <p:nvSpPr>
            <p:cNvPr id="392" name="Google Shape;392;p20"/>
            <p:cNvSpPr/>
            <p:nvPr/>
          </p:nvSpPr>
          <p:spPr>
            <a:xfrm>
              <a:off x="2709202" y="1796258"/>
              <a:ext cx="865200" cy="552600"/>
            </a:xfrm>
            <a:prstGeom prst="homePlat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
            <p:cNvSpPr/>
            <p:nvPr/>
          </p:nvSpPr>
          <p:spPr>
            <a:xfrm>
              <a:off x="3357330" y="1794850"/>
              <a:ext cx="695700" cy="552600"/>
            </a:xfrm>
            <a:prstGeom prst="chevron">
              <a:avLst>
                <a:gd fmla="val 50009"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20"/>
          <p:cNvGrpSpPr/>
          <p:nvPr/>
        </p:nvGrpSpPr>
        <p:grpSpPr>
          <a:xfrm rot="5399322">
            <a:off x="7273277" y="3501738"/>
            <a:ext cx="681589" cy="375673"/>
            <a:chOff x="2709202" y="1794850"/>
            <a:chExt cx="1343827" cy="554008"/>
          </a:xfrm>
        </p:grpSpPr>
        <p:sp>
          <p:nvSpPr>
            <p:cNvPr id="395" name="Google Shape;395;p20"/>
            <p:cNvSpPr/>
            <p:nvPr/>
          </p:nvSpPr>
          <p:spPr>
            <a:xfrm>
              <a:off x="2709202" y="1796258"/>
              <a:ext cx="865200" cy="552600"/>
            </a:xfrm>
            <a:prstGeom prst="homePlat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0"/>
            <p:cNvSpPr/>
            <p:nvPr/>
          </p:nvSpPr>
          <p:spPr>
            <a:xfrm>
              <a:off x="3357330" y="1794850"/>
              <a:ext cx="695700" cy="552600"/>
            </a:xfrm>
            <a:prstGeom prst="chevron">
              <a:avLst>
                <a:gd fmla="val 50009"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20"/>
          <p:cNvSpPr/>
          <p:nvPr/>
        </p:nvSpPr>
        <p:spPr>
          <a:xfrm>
            <a:off x="4831200" y="430749"/>
            <a:ext cx="2283600" cy="549900"/>
          </a:xfrm>
          <a:prstGeom prst="uturnArrow">
            <a:avLst>
              <a:gd fmla="val 17358" name="adj1"/>
              <a:gd fmla="val 25000" name="adj2"/>
              <a:gd fmla="val 29553" name="adj3"/>
              <a:gd fmla="val 43750" name="adj4"/>
              <a:gd fmla="val 75000" name="adj5"/>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flipH="1" rot="-5400000">
            <a:off x="5459500" y="3570275"/>
            <a:ext cx="1733400" cy="515700"/>
          </a:xfrm>
          <a:prstGeom prst="uturnArrow">
            <a:avLst>
              <a:gd fmla="val 17358" name="adj1"/>
              <a:gd fmla="val 25000" name="adj2"/>
              <a:gd fmla="val 29553" name="adj3"/>
              <a:gd fmla="val 43750" name="adj4"/>
              <a:gd fmla="val 75000" name="adj5"/>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p:nvPr/>
        </p:nvSpPr>
        <p:spPr>
          <a:xfrm flipH="1" rot="10800000">
            <a:off x="1478700" y="3469327"/>
            <a:ext cx="2283600" cy="511200"/>
          </a:xfrm>
          <a:prstGeom prst="uturnArrow">
            <a:avLst>
              <a:gd fmla="val 17358" name="adj1"/>
              <a:gd fmla="val 25000" name="adj2"/>
              <a:gd fmla="val 29553" name="adj3"/>
              <a:gd fmla="val 43750" name="adj4"/>
              <a:gd fmla="val 75000" name="adj5"/>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300">
        <p:fade thruBlk="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21"/>
          <p:cNvPicPr preferRelativeResize="0"/>
          <p:nvPr/>
        </p:nvPicPr>
        <p:blipFill rotWithShape="1">
          <a:blip r:embed="rId3">
            <a:alphaModFix/>
          </a:blip>
          <a:srcRect b="0" l="0" r="0" t="0"/>
          <a:stretch/>
        </p:blipFill>
        <p:spPr>
          <a:xfrm>
            <a:off x="8076677" y="-5374"/>
            <a:ext cx="1055350" cy="790515"/>
          </a:xfrm>
          <a:prstGeom prst="rect">
            <a:avLst/>
          </a:prstGeom>
          <a:noFill/>
          <a:ln>
            <a:noFill/>
          </a:ln>
        </p:spPr>
      </p:pic>
      <p:sp>
        <p:nvSpPr>
          <p:cNvPr id="406" name="Google Shape;406;p21"/>
          <p:cNvSpPr/>
          <p:nvPr/>
        </p:nvSpPr>
        <p:spPr>
          <a:xfrm>
            <a:off x="139812" y="170799"/>
            <a:ext cx="2100000" cy="435600"/>
          </a:xfrm>
          <a:prstGeom prst="rect">
            <a:avLst/>
          </a:prstGeom>
          <a:noFill/>
          <a:ln>
            <a:noFill/>
          </a:ln>
        </p:spPr>
        <p:txBody>
          <a:bodyPr anchorCtr="0" anchor="t" bIns="34275" lIns="68575" spcFirstLastPara="1" rIns="68575" wrap="square" tIns="34275">
            <a:noAutofit/>
          </a:bodyPr>
          <a:lstStyle/>
          <a:p>
            <a:pPr indent="0" lvl="0" marL="38100" marR="0" rtl="0" algn="l">
              <a:lnSpc>
                <a:spcPct val="100000"/>
              </a:lnSpc>
              <a:spcBef>
                <a:spcPts val="0"/>
              </a:spcBef>
              <a:spcAft>
                <a:spcPts val="0"/>
              </a:spcAft>
              <a:buClr>
                <a:srgbClr val="000000"/>
              </a:buClr>
              <a:buSzPts val="2700"/>
              <a:buFont typeface="Arial"/>
              <a:buNone/>
            </a:pPr>
            <a:r>
              <a:rPr lang="en" sz="2400">
                <a:solidFill>
                  <a:srgbClr val="1F887E"/>
                </a:solidFill>
                <a:latin typeface="Montserrat"/>
                <a:ea typeface="Montserrat"/>
                <a:cs typeface="Montserrat"/>
                <a:sym typeface="Montserrat"/>
              </a:rPr>
              <a:t>Dataset</a:t>
            </a:r>
            <a:r>
              <a:rPr lang="en" sz="2700">
                <a:solidFill>
                  <a:srgbClr val="002060"/>
                </a:solidFill>
                <a:latin typeface="Montserrat"/>
                <a:ea typeface="Montserrat"/>
                <a:cs typeface="Montserrat"/>
                <a:sym typeface="Montserrat"/>
              </a:rPr>
              <a:t> </a:t>
            </a:r>
            <a:endParaRPr i="0" sz="2700" u="none" cap="none" strike="noStrike">
              <a:solidFill>
                <a:srgbClr val="002060"/>
              </a:solidFill>
            </a:endParaRPr>
          </a:p>
        </p:txBody>
      </p:sp>
      <p:pic>
        <p:nvPicPr>
          <p:cNvPr id="407" name="Google Shape;407;p21"/>
          <p:cNvPicPr preferRelativeResize="0"/>
          <p:nvPr/>
        </p:nvPicPr>
        <p:blipFill rotWithShape="1">
          <a:blip r:embed="rId3">
            <a:alphaModFix/>
          </a:blip>
          <a:srcRect b="0" l="0" r="0" t="0"/>
          <a:stretch/>
        </p:blipFill>
        <p:spPr>
          <a:xfrm rot="10800000">
            <a:off x="-9943" y="4149729"/>
            <a:ext cx="1343975" cy="1006700"/>
          </a:xfrm>
          <a:prstGeom prst="rect">
            <a:avLst/>
          </a:prstGeom>
          <a:noFill/>
          <a:ln>
            <a:noFill/>
          </a:ln>
        </p:spPr>
      </p:pic>
      <p:pic>
        <p:nvPicPr>
          <p:cNvPr id="408" name="Google Shape;408;p21"/>
          <p:cNvPicPr preferRelativeResize="0"/>
          <p:nvPr/>
        </p:nvPicPr>
        <p:blipFill rotWithShape="1">
          <a:blip r:embed="rId4">
            <a:alphaModFix/>
          </a:blip>
          <a:srcRect b="0" l="0" r="0" t="0"/>
          <a:stretch/>
        </p:blipFill>
        <p:spPr>
          <a:xfrm>
            <a:off x="7720672" y="214628"/>
            <a:ext cx="1283517" cy="216123"/>
          </a:xfrm>
          <a:prstGeom prst="rect">
            <a:avLst/>
          </a:prstGeom>
          <a:noFill/>
          <a:ln>
            <a:noFill/>
          </a:ln>
        </p:spPr>
      </p:pic>
      <p:sp>
        <p:nvSpPr>
          <p:cNvPr id="409" name="Google Shape;409;p21"/>
          <p:cNvSpPr/>
          <p:nvPr/>
        </p:nvSpPr>
        <p:spPr>
          <a:xfrm>
            <a:off x="0" y="4882823"/>
            <a:ext cx="9144000" cy="16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Arial"/>
                <a:ea typeface="Arial"/>
                <a:cs typeface="Arial"/>
                <a:sym typeface="Arial"/>
              </a:rPr>
              <a:t>Disclaimer: The information transmitted by this presentation is intended for the person or entity to which it is addressed. This presentation may contain confidential information. Please note that any use or circulation of this presentation is not permitted.</a:t>
            </a:r>
            <a:endParaRPr b="0" i="0" sz="1100" u="none" cap="none" strike="noStrike">
              <a:solidFill>
                <a:srgbClr val="000000"/>
              </a:solidFill>
              <a:latin typeface="Arial"/>
              <a:ea typeface="Arial"/>
              <a:cs typeface="Arial"/>
              <a:sym typeface="Arial"/>
            </a:endParaRPr>
          </a:p>
        </p:txBody>
      </p:sp>
      <p:sp>
        <p:nvSpPr>
          <p:cNvPr id="410" name="Google Shape;410;p21"/>
          <p:cNvSpPr/>
          <p:nvPr/>
        </p:nvSpPr>
        <p:spPr>
          <a:xfrm>
            <a:off x="347633" y="0"/>
            <a:ext cx="986400" cy="93300"/>
          </a:xfrm>
          <a:prstGeom prst="rect">
            <a:avLst/>
          </a:prstGeom>
          <a:solidFill>
            <a:srgbClr val="1F887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2060"/>
              </a:solidFill>
              <a:latin typeface="Calibri"/>
              <a:ea typeface="Calibri"/>
              <a:cs typeface="Calibri"/>
              <a:sym typeface="Calibri"/>
            </a:endParaRPr>
          </a:p>
        </p:txBody>
      </p:sp>
      <p:sp>
        <p:nvSpPr>
          <p:cNvPr id="411" name="Google Shape;411;p21"/>
          <p:cNvSpPr txBox="1"/>
          <p:nvPr/>
        </p:nvSpPr>
        <p:spPr>
          <a:xfrm>
            <a:off x="398350" y="683900"/>
            <a:ext cx="6373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Period - Jan 2020 - May 2022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850 Data points </a:t>
            </a:r>
            <a:endParaRPr>
              <a:latin typeface="Open Sans"/>
              <a:ea typeface="Open Sans"/>
              <a:cs typeface="Open Sans"/>
              <a:sym typeface="Open Sans"/>
            </a:endParaRPr>
          </a:p>
        </p:txBody>
      </p:sp>
      <p:grpSp>
        <p:nvGrpSpPr>
          <p:cNvPr id="412" name="Google Shape;412;p21"/>
          <p:cNvGrpSpPr/>
          <p:nvPr/>
        </p:nvGrpSpPr>
        <p:grpSpPr>
          <a:xfrm>
            <a:off x="347787" y="2460238"/>
            <a:ext cx="8059949" cy="427477"/>
            <a:chOff x="1593000" y="2322568"/>
            <a:chExt cx="5957975" cy="643500"/>
          </a:xfrm>
        </p:grpSpPr>
        <p:sp>
          <p:nvSpPr>
            <p:cNvPr id="413" name="Google Shape;413;p2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1"/>
            <p:cNvSpPr/>
            <p:nvPr/>
          </p:nvSpPr>
          <p:spPr>
            <a:xfrm flipH="1">
              <a:off x="2283025" y="2322575"/>
              <a:ext cx="18444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1"/>
            <p:cNvSpPr/>
            <p:nvPr/>
          </p:nvSpPr>
          <p:spPr>
            <a:xfrm rot="-5400000">
              <a:off x="3501574" y="1934671"/>
              <a:ext cx="643356" cy="1419149"/>
            </a:xfrm>
            <a:prstGeom prst="flowChartOffpageConnector">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1"/>
            <p:cNvSpPr/>
            <p:nvPr/>
          </p:nvSpPr>
          <p:spPr>
            <a:xfrm>
              <a:off x="2342623" y="2399960"/>
              <a:ext cx="13248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BING DAILY SPENDS</a:t>
              </a:r>
              <a:endParaRPr sz="1000">
                <a:solidFill>
                  <a:srgbClr val="FFFFFF"/>
                </a:solidFill>
                <a:latin typeface="Roboto"/>
                <a:ea typeface="Roboto"/>
                <a:cs typeface="Roboto"/>
                <a:sym typeface="Roboto"/>
              </a:endParaRPr>
            </a:p>
          </p:txBody>
        </p:sp>
        <p:sp>
          <p:nvSpPr>
            <p:cNvPr id="417" name="Google Shape;417;p21"/>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1"/>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Thin"/>
                  <a:ea typeface="Roboto Thin"/>
                  <a:cs typeface="Roboto Thin"/>
                  <a:sym typeface="Roboto Thin"/>
                </a:rPr>
                <a:t>03</a:t>
              </a:r>
              <a:endParaRPr sz="1800">
                <a:solidFill>
                  <a:srgbClr val="FFFFFF"/>
                </a:solidFill>
                <a:latin typeface="Roboto Thin"/>
                <a:ea typeface="Roboto Thin"/>
                <a:cs typeface="Roboto Thin"/>
                <a:sym typeface="Roboto Thin"/>
              </a:endParaRPr>
            </a:p>
          </p:txBody>
        </p:sp>
        <p:sp>
          <p:nvSpPr>
            <p:cNvPr id="419" name="Google Shape;419;p21"/>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0C58D3"/>
                </a:buClr>
                <a:buSzPts val="900"/>
                <a:buFont typeface="Roboto"/>
                <a:buChar char="●"/>
              </a:pPr>
              <a:r>
                <a:rPr lang="en" sz="900">
                  <a:solidFill>
                    <a:srgbClr val="0C58D3"/>
                  </a:solidFill>
                  <a:latin typeface="Roboto"/>
                  <a:ea typeface="Roboto"/>
                  <a:cs typeface="Roboto"/>
                  <a:sym typeface="Roboto"/>
                </a:rPr>
                <a:t>Min : 	0		Max : 	100594	</a:t>
              </a:r>
              <a:endParaRPr sz="900">
                <a:solidFill>
                  <a:srgbClr val="0C58D3"/>
                </a:solidFill>
                <a:latin typeface="Roboto"/>
                <a:ea typeface="Roboto"/>
                <a:cs typeface="Roboto"/>
                <a:sym typeface="Roboto"/>
              </a:endParaRPr>
            </a:p>
            <a:p>
              <a:pPr indent="-285750" lvl="0" marL="457200" rtl="0" algn="l">
                <a:lnSpc>
                  <a:spcPct val="115000"/>
                </a:lnSpc>
                <a:spcBef>
                  <a:spcPts val="0"/>
                </a:spcBef>
                <a:spcAft>
                  <a:spcPts val="0"/>
                </a:spcAft>
                <a:buClr>
                  <a:srgbClr val="0C58D3"/>
                </a:buClr>
                <a:buSzPts val="900"/>
                <a:buFont typeface="Roboto"/>
                <a:buChar char="●"/>
              </a:pPr>
              <a:r>
                <a:rPr lang="en" sz="900">
                  <a:solidFill>
                    <a:srgbClr val="0C58D3"/>
                  </a:solidFill>
                  <a:latin typeface="Roboto"/>
                  <a:ea typeface="Roboto"/>
                  <a:cs typeface="Roboto"/>
                  <a:sym typeface="Roboto"/>
                </a:rPr>
                <a:t>Mean:	8811		Std : 	13524		</a:t>
              </a:r>
              <a:endParaRPr sz="900">
                <a:solidFill>
                  <a:srgbClr val="0C58D3"/>
                </a:solidFill>
                <a:latin typeface="Roboto"/>
                <a:ea typeface="Roboto"/>
                <a:cs typeface="Roboto"/>
                <a:sym typeface="Roboto"/>
              </a:endParaRPr>
            </a:p>
          </p:txBody>
        </p:sp>
      </p:grpSp>
      <p:grpSp>
        <p:nvGrpSpPr>
          <p:cNvPr id="420" name="Google Shape;420;p21"/>
          <p:cNvGrpSpPr/>
          <p:nvPr/>
        </p:nvGrpSpPr>
        <p:grpSpPr>
          <a:xfrm>
            <a:off x="347787" y="1593802"/>
            <a:ext cx="8060043" cy="427477"/>
            <a:chOff x="1593000" y="2322568"/>
            <a:chExt cx="5958045" cy="643500"/>
          </a:xfrm>
        </p:grpSpPr>
        <p:sp>
          <p:nvSpPr>
            <p:cNvPr id="421" name="Google Shape;421;p2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1"/>
            <p:cNvSpPr/>
            <p:nvPr/>
          </p:nvSpPr>
          <p:spPr>
            <a:xfrm flipH="1">
              <a:off x="2283025" y="2322575"/>
              <a:ext cx="18444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1"/>
            <p:cNvSpPr/>
            <p:nvPr/>
          </p:nvSpPr>
          <p:spPr>
            <a:xfrm rot="-5400000">
              <a:off x="3501574" y="1934671"/>
              <a:ext cx="643356" cy="1419149"/>
            </a:xfrm>
            <a:prstGeom prst="flowChartOffpageConnector">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p:nvPr/>
          </p:nvSpPr>
          <p:spPr>
            <a:xfrm>
              <a:off x="2342625" y="2399957"/>
              <a:ext cx="21903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BURGER SALES (</a:t>
              </a:r>
              <a:r>
                <a:rPr i="1" lang="en" sz="1000">
                  <a:solidFill>
                    <a:srgbClr val="FFFFFF"/>
                  </a:solidFill>
                  <a:latin typeface="Roboto Medium"/>
                  <a:ea typeface="Roboto Medium"/>
                  <a:cs typeface="Roboto Medium"/>
                  <a:sym typeface="Roboto Medium"/>
                </a:rPr>
                <a:t>Dependant Variable</a:t>
              </a:r>
              <a:r>
                <a:rPr lang="en" sz="1000">
                  <a:solidFill>
                    <a:srgbClr val="FFFFFF"/>
                  </a:solidFill>
                  <a:latin typeface="Roboto Medium"/>
                  <a:ea typeface="Roboto Medium"/>
                  <a:cs typeface="Roboto Medium"/>
                  <a:sym typeface="Roboto Medium"/>
                </a:rPr>
                <a:t>)</a:t>
              </a:r>
              <a:endParaRPr sz="900">
                <a:solidFill>
                  <a:srgbClr val="FFFFFF"/>
                </a:solidFill>
                <a:latin typeface="Roboto"/>
                <a:ea typeface="Roboto"/>
                <a:cs typeface="Roboto"/>
                <a:sym typeface="Roboto"/>
              </a:endParaRPr>
            </a:p>
          </p:txBody>
        </p:sp>
        <p:sp>
          <p:nvSpPr>
            <p:cNvPr id="425" name="Google Shape;425;p21"/>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1"/>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FFFFFF"/>
                  </a:solidFill>
                  <a:latin typeface="Roboto Thin"/>
                  <a:ea typeface="Roboto Thin"/>
                  <a:cs typeface="Roboto Thin"/>
                  <a:sym typeface="Roboto Thin"/>
                </a:rPr>
                <a:t>01</a:t>
              </a:r>
              <a:endParaRPr sz="1800">
                <a:solidFill>
                  <a:srgbClr val="FFFFFF"/>
                </a:solidFill>
                <a:latin typeface="Roboto Thin"/>
                <a:ea typeface="Roboto Thin"/>
                <a:cs typeface="Roboto Thin"/>
                <a:sym typeface="Roboto Thin"/>
              </a:endParaRPr>
            </a:p>
          </p:txBody>
        </p:sp>
        <p:sp>
          <p:nvSpPr>
            <p:cNvPr id="427" name="Google Shape;427;p21"/>
            <p:cNvSpPr/>
            <p:nvPr/>
          </p:nvSpPr>
          <p:spPr>
            <a:xfrm>
              <a:off x="4387845" y="2323740"/>
              <a:ext cx="31632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0C58D3"/>
                </a:buClr>
                <a:buSzPts val="900"/>
                <a:buFont typeface="Roboto"/>
                <a:buChar char="●"/>
              </a:pPr>
              <a:r>
                <a:rPr lang="en" sz="900">
                  <a:solidFill>
                    <a:srgbClr val="0C58D3"/>
                  </a:solidFill>
                  <a:latin typeface="Roboto"/>
                  <a:ea typeface="Roboto"/>
                  <a:cs typeface="Roboto"/>
                  <a:sym typeface="Roboto"/>
                </a:rPr>
                <a:t>Min : 	950		Max : 	14880		</a:t>
              </a:r>
              <a:endParaRPr sz="900">
                <a:solidFill>
                  <a:srgbClr val="0C58D3"/>
                </a:solidFill>
                <a:latin typeface="Roboto"/>
                <a:ea typeface="Roboto"/>
                <a:cs typeface="Roboto"/>
                <a:sym typeface="Roboto"/>
              </a:endParaRPr>
            </a:p>
            <a:p>
              <a:pPr indent="-285750" lvl="0" marL="457200" rtl="0" algn="l">
                <a:lnSpc>
                  <a:spcPct val="115000"/>
                </a:lnSpc>
                <a:spcBef>
                  <a:spcPts val="0"/>
                </a:spcBef>
                <a:spcAft>
                  <a:spcPts val="0"/>
                </a:spcAft>
                <a:buClr>
                  <a:srgbClr val="0C58D3"/>
                </a:buClr>
                <a:buSzPts val="900"/>
                <a:buFont typeface="Roboto"/>
                <a:buChar char="●"/>
              </a:pPr>
              <a:r>
                <a:rPr lang="en" sz="900">
                  <a:solidFill>
                    <a:srgbClr val="0C58D3"/>
                  </a:solidFill>
                  <a:latin typeface="Roboto"/>
                  <a:ea typeface="Roboto"/>
                  <a:cs typeface="Roboto"/>
                  <a:sym typeface="Roboto"/>
                </a:rPr>
                <a:t>Mean: 	5552		</a:t>
              </a:r>
              <a:r>
                <a:rPr lang="en" sz="900">
                  <a:solidFill>
                    <a:srgbClr val="0C58D3"/>
                  </a:solidFill>
                  <a:latin typeface="Roboto"/>
                  <a:ea typeface="Roboto"/>
                  <a:cs typeface="Roboto"/>
                  <a:sym typeface="Roboto"/>
                </a:rPr>
                <a:t>Std  : 	3475		</a:t>
              </a:r>
              <a:endParaRPr sz="800">
                <a:solidFill>
                  <a:srgbClr val="0C58D3"/>
                </a:solidFill>
                <a:latin typeface="Roboto"/>
                <a:ea typeface="Roboto"/>
                <a:cs typeface="Roboto"/>
                <a:sym typeface="Roboto"/>
              </a:endParaRPr>
            </a:p>
          </p:txBody>
        </p:sp>
      </p:grpSp>
      <p:grpSp>
        <p:nvGrpSpPr>
          <p:cNvPr id="428" name="Google Shape;428;p21"/>
          <p:cNvGrpSpPr/>
          <p:nvPr/>
        </p:nvGrpSpPr>
        <p:grpSpPr>
          <a:xfrm>
            <a:off x="347787" y="2025049"/>
            <a:ext cx="8060055" cy="427477"/>
            <a:chOff x="1593000" y="2322568"/>
            <a:chExt cx="5958053" cy="643500"/>
          </a:xfrm>
        </p:grpSpPr>
        <p:sp>
          <p:nvSpPr>
            <p:cNvPr id="429" name="Google Shape;429;p2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1"/>
            <p:cNvSpPr/>
            <p:nvPr/>
          </p:nvSpPr>
          <p:spPr>
            <a:xfrm flipH="1">
              <a:off x="2283025" y="2322575"/>
              <a:ext cx="18444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1"/>
            <p:cNvSpPr/>
            <p:nvPr/>
          </p:nvSpPr>
          <p:spPr>
            <a:xfrm rot="-5400000">
              <a:off x="3501574" y="1934671"/>
              <a:ext cx="643356" cy="1419149"/>
            </a:xfrm>
            <a:prstGeom prst="flowChartOffpageConnector">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1"/>
            <p:cNvSpPr/>
            <p:nvPr/>
          </p:nvSpPr>
          <p:spPr>
            <a:xfrm>
              <a:off x="2342624" y="2399957"/>
              <a:ext cx="21903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INSTAGRAM DAILY SPENDS</a:t>
              </a:r>
              <a:endParaRPr sz="1000">
                <a:solidFill>
                  <a:srgbClr val="FFFFFF"/>
                </a:solidFill>
                <a:latin typeface="Roboto Medium"/>
                <a:ea typeface="Roboto Medium"/>
                <a:cs typeface="Roboto Medium"/>
                <a:sym typeface="Roboto Medium"/>
              </a:endParaRPr>
            </a:p>
          </p:txBody>
        </p:sp>
        <p:sp>
          <p:nvSpPr>
            <p:cNvPr id="433" name="Google Shape;433;p21"/>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1"/>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Thin"/>
                  <a:ea typeface="Roboto Thin"/>
                  <a:cs typeface="Roboto Thin"/>
                  <a:sym typeface="Roboto Thin"/>
                </a:rPr>
                <a:t>02</a:t>
              </a:r>
              <a:endParaRPr sz="1800">
                <a:solidFill>
                  <a:srgbClr val="FFFFFF"/>
                </a:solidFill>
                <a:latin typeface="Roboto Thin"/>
                <a:ea typeface="Roboto Thin"/>
                <a:cs typeface="Roboto Thin"/>
                <a:sym typeface="Roboto Thin"/>
              </a:endParaRPr>
            </a:p>
          </p:txBody>
        </p:sp>
        <p:sp>
          <p:nvSpPr>
            <p:cNvPr id="435" name="Google Shape;435;p21"/>
            <p:cNvSpPr/>
            <p:nvPr/>
          </p:nvSpPr>
          <p:spPr>
            <a:xfrm>
              <a:off x="4387853" y="2323756"/>
              <a:ext cx="31632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0C58D3"/>
                </a:buClr>
                <a:buSzPts val="900"/>
                <a:buFont typeface="Roboto"/>
                <a:buChar char="●"/>
              </a:pPr>
              <a:r>
                <a:rPr lang="en" sz="900">
                  <a:solidFill>
                    <a:srgbClr val="0C58D3"/>
                  </a:solidFill>
                  <a:latin typeface="Roboto"/>
                  <a:ea typeface="Roboto"/>
                  <a:cs typeface="Roboto"/>
                  <a:sym typeface="Roboto"/>
                </a:rPr>
                <a:t>Min : 	0		Max : 	31764	</a:t>
              </a:r>
              <a:endParaRPr sz="900">
                <a:solidFill>
                  <a:srgbClr val="0C58D3"/>
                </a:solidFill>
                <a:latin typeface="Roboto"/>
                <a:ea typeface="Roboto"/>
                <a:cs typeface="Roboto"/>
                <a:sym typeface="Roboto"/>
              </a:endParaRPr>
            </a:p>
            <a:p>
              <a:pPr indent="-285750" lvl="0" marL="457200" rtl="0" algn="l">
                <a:lnSpc>
                  <a:spcPct val="115000"/>
                </a:lnSpc>
                <a:spcBef>
                  <a:spcPts val="0"/>
                </a:spcBef>
                <a:spcAft>
                  <a:spcPts val="0"/>
                </a:spcAft>
                <a:buClr>
                  <a:srgbClr val="0C58D3"/>
                </a:buClr>
                <a:buSzPts val="900"/>
                <a:buFont typeface="Roboto"/>
                <a:buChar char="●"/>
              </a:pPr>
              <a:r>
                <a:rPr lang="en" sz="900">
                  <a:solidFill>
                    <a:srgbClr val="0C58D3"/>
                  </a:solidFill>
                  <a:latin typeface="Roboto"/>
                  <a:ea typeface="Roboto"/>
                  <a:cs typeface="Roboto"/>
                  <a:sym typeface="Roboto"/>
                </a:rPr>
                <a:t>Mean:	1533		Std : 	3225		</a:t>
              </a:r>
              <a:endParaRPr sz="900">
                <a:solidFill>
                  <a:srgbClr val="0C58D3"/>
                </a:solidFill>
                <a:latin typeface="Roboto"/>
                <a:ea typeface="Roboto"/>
                <a:cs typeface="Roboto"/>
                <a:sym typeface="Roboto"/>
              </a:endParaRPr>
            </a:p>
          </p:txBody>
        </p:sp>
      </p:grpSp>
      <p:grpSp>
        <p:nvGrpSpPr>
          <p:cNvPr id="436" name="Google Shape;436;p21"/>
          <p:cNvGrpSpPr/>
          <p:nvPr/>
        </p:nvGrpSpPr>
        <p:grpSpPr>
          <a:xfrm>
            <a:off x="347723" y="3761862"/>
            <a:ext cx="8059949" cy="427477"/>
            <a:chOff x="1593000" y="2322568"/>
            <a:chExt cx="5957975" cy="643500"/>
          </a:xfrm>
        </p:grpSpPr>
        <p:sp>
          <p:nvSpPr>
            <p:cNvPr id="437" name="Google Shape;437;p2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1"/>
            <p:cNvSpPr/>
            <p:nvPr/>
          </p:nvSpPr>
          <p:spPr>
            <a:xfrm flipH="1">
              <a:off x="2283025" y="2322575"/>
              <a:ext cx="18444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1"/>
            <p:cNvSpPr/>
            <p:nvPr/>
          </p:nvSpPr>
          <p:spPr>
            <a:xfrm rot="-5400000">
              <a:off x="3501574" y="1934671"/>
              <a:ext cx="643356" cy="1419149"/>
            </a:xfrm>
            <a:prstGeom prst="flowChartOffpageConnector">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1"/>
            <p:cNvSpPr/>
            <p:nvPr/>
          </p:nvSpPr>
          <p:spPr>
            <a:xfrm>
              <a:off x="2342629" y="2399962"/>
              <a:ext cx="1265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PINTREST DAILY SPENDS</a:t>
              </a:r>
              <a:endParaRPr sz="1000">
                <a:solidFill>
                  <a:srgbClr val="FFFFFF"/>
                </a:solidFill>
                <a:latin typeface="Roboto"/>
                <a:ea typeface="Roboto"/>
                <a:cs typeface="Roboto"/>
                <a:sym typeface="Roboto"/>
              </a:endParaRPr>
            </a:p>
          </p:txBody>
        </p:sp>
        <p:sp>
          <p:nvSpPr>
            <p:cNvPr id="441" name="Google Shape;441;p21"/>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1"/>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Thin"/>
                  <a:ea typeface="Roboto Thin"/>
                  <a:cs typeface="Roboto Thin"/>
                  <a:sym typeface="Roboto Thin"/>
                </a:rPr>
                <a:t>06</a:t>
              </a:r>
              <a:endParaRPr sz="1800">
                <a:solidFill>
                  <a:srgbClr val="FFFFFF"/>
                </a:solidFill>
                <a:latin typeface="Roboto Thin"/>
                <a:ea typeface="Roboto Thin"/>
                <a:cs typeface="Roboto Thin"/>
                <a:sym typeface="Roboto Thin"/>
              </a:endParaRPr>
            </a:p>
          </p:txBody>
        </p:sp>
        <p:sp>
          <p:nvSpPr>
            <p:cNvPr id="443" name="Google Shape;443;p21"/>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0C58D3"/>
                </a:buClr>
                <a:buSzPts val="900"/>
                <a:buFont typeface="Roboto"/>
                <a:buChar char="●"/>
              </a:pPr>
              <a:r>
                <a:rPr lang="en" sz="900">
                  <a:solidFill>
                    <a:srgbClr val="0C58D3"/>
                  </a:solidFill>
                  <a:latin typeface="Roboto"/>
                  <a:ea typeface="Roboto"/>
                  <a:cs typeface="Roboto"/>
                  <a:sym typeface="Roboto"/>
                </a:rPr>
                <a:t>Min : 	0		Max : 	25803	</a:t>
              </a:r>
              <a:endParaRPr sz="900">
                <a:solidFill>
                  <a:srgbClr val="0C58D3"/>
                </a:solidFill>
                <a:latin typeface="Roboto"/>
                <a:ea typeface="Roboto"/>
                <a:cs typeface="Roboto"/>
                <a:sym typeface="Roboto"/>
              </a:endParaRPr>
            </a:p>
            <a:p>
              <a:pPr indent="-285750" lvl="0" marL="457200" rtl="0" algn="l">
                <a:lnSpc>
                  <a:spcPct val="115000"/>
                </a:lnSpc>
                <a:spcBef>
                  <a:spcPts val="0"/>
                </a:spcBef>
                <a:spcAft>
                  <a:spcPts val="0"/>
                </a:spcAft>
                <a:buClr>
                  <a:srgbClr val="0C58D3"/>
                </a:buClr>
                <a:buSzPts val="900"/>
                <a:buFont typeface="Roboto"/>
                <a:buChar char="●"/>
              </a:pPr>
              <a:r>
                <a:rPr lang="en" sz="900">
                  <a:solidFill>
                    <a:srgbClr val="0C58D3"/>
                  </a:solidFill>
                  <a:latin typeface="Roboto"/>
                  <a:ea typeface="Roboto"/>
                  <a:cs typeface="Roboto"/>
                  <a:sym typeface="Roboto"/>
                </a:rPr>
                <a:t>Mean:	190		Std : 	2100		</a:t>
              </a:r>
              <a:endParaRPr sz="900">
                <a:solidFill>
                  <a:srgbClr val="0C58D3"/>
                </a:solidFill>
                <a:latin typeface="Roboto"/>
                <a:ea typeface="Roboto"/>
                <a:cs typeface="Roboto"/>
                <a:sym typeface="Roboto"/>
              </a:endParaRPr>
            </a:p>
          </p:txBody>
        </p:sp>
      </p:grpSp>
      <p:grpSp>
        <p:nvGrpSpPr>
          <p:cNvPr id="444" name="Google Shape;444;p21"/>
          <p:cNvGrpSpPr/>
          <p:nvPr/>
        </p:nvGrpSpPr>
        <p:grpSpPr>
          <a:xfrm>
            <a:off x="347723" y="2895426"/>
            <a:ext cx="8059949" cy="427477"/>
            <a:chOff x="1593000" y="2322568"/>
            <a:chExt cx="5957975" cy="643500"/>
          </a:xfrm>
        </p:grpSpPr>
        <p:sp>
          <p:nvSpPr>
            <p:cNvPr id="445" name="Google Shape;445;p2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1"/>
            <p:cNvSpPr/>
            <p:nvPr/>
          </p:nvSpPr>
          <p:spPr>
            <a:xfrm flipH="1">
              <a:off x="2283025" y="2322575"/>
              <a:ext cx="18444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1"/>
            <p:cNvSpPr/>
            <p:nvPr/>
          </p:nvSpPr>
          <p:spPr>
            <a:xfrm rot="-5400000">
              <a:off x="3501574" y="1934671"/>
              <a:ext cx="643356" cy="1419149"/>
            </a:xfrm>
            <a:prstGeom prst="flowChartOffpageConnector">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1"/>
            <p:cNvSpPr/>
            <p:nvPr/>
          </p:nvSpPr>
          <p:spPr>
            <a:xfrm>
              <a:off x="2342629" y="2399941"/>
              <a:ext cx="14190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FACEBOOK DAILY SPENDS</a:t>
              </a:r>
              <a:endParaRPr sz="900">
                <a:solidFill>
                  <a:srgbClr val="FFFFFF"/>
                </a:solidFill>
                <a:latin typeface="Roboto"/>
                <a:ea typeface="Roboto"/>
                <a:cs typeface="Roboto"/>
                <a:sym typeface="Roboto"/>
              </a:endParaRPr>
            </a:p>
          </p:txBody>
        </p:sp>
        <p:sp>
          <p:nvSpPr>
            <p:cNvPr id="449" name="Google Shape;449;p21"/>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1"/>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Thin"/>
                  <a:ea typeface="Roboto Thin"/>
                  <a:cs typeface="Roboto Thin"/>
                  <a:sym typeface="Roboto Thin"/>
                </a:rPr>
                <a:t>04</a:t>
              </a:r>
              <a:endParaRPr sz="1800">
                <a:solidFill>
                  <a:srgbClr val="FFFFFF"/>
                </a:solidFill>
                <a:latin typeface="Roboto Thin"/>
                <a:ea typeface="Roboto Thin"/>
                <a:cs typeface="Roboto Thin"/>
                <a:sym typeface="Roboto Thin"/>
              </a:endParaRPr>
            </a:p>
          </p:txBody>
        </p:sp>
        <p:sp>
          <p:nvSpPr>
            <p:cNvPr id="451" name="Google Shape;451;p21"/>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0C58D3"/>
                </a:buClr>
                <a:buSzPts val="900"/>
                <a:buFont typeface="Roboto"/>
                <a:buChar char="●"/>
              </a:pPr>
              <a:r>
                <a:rPr lang="en" sz="900">
                  <a:solidFill>
                    <a:srgbClr val="0C58D3"/>
                  </a:solidFill>
                  <a:latin typeface="Roboto"/>
                  <a:ea typeface="Roboto"/>
                  <a:cs typeface="Roboto"/>
                  <a:sym typeface="Roboto"/>
                </a:rPr>
                <a:t>Min : 	0		Max : 	220378	</a:t>
              </a:r>
              <a:endParaRPr sz="900">
                <a:solidFill>
                  <a:srgbClr val="0C58D3"/>
                </a:solidFill>
                <a:latin typeface="Roboto"/>
                <a:ea typeface="Roboto"/>
                <a:cs typeface="Roboto"/>
                <a:sym typeface="Roboto"/>
              </a:endParaRPr>
            </a:p>
            <a:p>
              <a:pPr indent="-285750" lvl="0" marL="457200" rtl="0" algn="l">
                <a:lnSpc>
                  <a:spcPct val="115000"/>
                </a:lnSpc>
                <a:spcBef>
                  <a:spcPts val="0"/>
                </a:spcBef>
                <a:spcAft>
                  <a:spcPts val="0"/>
                </a:spcAft>
                <a:buClr>
                  <a:srgbClr val="0C58D3"/>
                </a:buClr>
                <a:buSzPts val="900"/>
                <a:buFont typeface="Roboto"/>
                <a:buChar char="●"/>
              </a:pPr>
              <a:r>
                <a:rPr lang="en" sz="900">
                  <a:solidFill>
                    <a:srgbClr val="0C58D3"/>
                  </a:solidFill>
                  <a:latin typeface="Roboto"/>
                  <a:ea typeface="Roboto"/>
                  <a:cs typeface="Roboto"/>
                  <a:sym typeface="Roboto"/>
                </a:rPr>
                <a:t>Mean:	9399		Std : 	19097		</a:t>
              </a:r>
              <a:endParaRPr sz="900">
                <a:solidFill>
                  <a:srgbClr val="0C58D3"/>
                </a:solidFill>
                <a:latin typeface="Roboto"/>
                <a:ea typeface="Roboto"/>
                <a:cs typeface="Roboto"/>
                <a:sym typeface="Roboto"/>
              </a:endParaRPr>
            </a:p>
          </p:txBody>
        </p:sp>
      </p:grpSp>
      <p:grpSp>
        <p:nvGrpSpPr>
          <p:cNvPr id="452" name="Google Shape;452;p21"/>
          <p:cNvGrpSpPr/>
          <p:nvPr/>
        </p:nvGrpSpPr>
        <p:grpSpPr>
          <a:xfrm>
            <a:off x="347723" y="3328636"/>
            <a:ext cx="8060055" cy="427477"/>
            <a:chOff x="1593000" y="2322568"/>
            <a:chExt cx="5958053" cy="643500"/>
          </a:xfrm>
        </p:grpSpPr>
        <p:sp>
          <p:nvSpPr>
            <p:cNvPr id="453" name="Google Shape;453;p2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1"/>
            <p:cNvSpPr/>
            <p:nvPr/>
          </p:nvSpPr>
          <p:spPr>
            <a:xfrm flipH="1">
              <a:off x="2283025" y="2322575"/>
              <a:ext cx="18444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1"/>
            <p:cNvSpPr/>
            <p:nvPr/>
          </p:nvSpPr>
          <p:spPr>
            <a:xfrm rot="-5400000">
              <a:off x="3501574" y="1934671"/>
              <a:ext cx="643356" cy="1419149"/>
            </a:xfrm>
            <a:prstGeom prst="flowChartOffpageConnector">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1"/>
            <p:cNvSpPr/>
            <p:nvPr/>
          </p:nvSpPr>
          <p:spPr>
            <a:xfrm>
              <a:off x="2342629" y="2399964"/>
              <a:ext cx="13215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GOOGLE DAILY SPENDS</a:t>
              </a:r>
              <a:endParaRPr sz="1000">
                <a:solidFill>
                  <a:srgbClr val="FFFFFF"/>
                </a:solidFill>
                <a:latin typeface="Roboto"/>
                <a:ea typeface="Roboto"/>
                <a:cs typeface="Roboto"/>
                <a:sym typeface="Roboto"/>
              </a:endParaRPr>
            </a:p>
          </p:txBody>
        </p:sp>
        <p:sp>
          <p:nvSpPr>
            <p:cNvPr id="457" name="Google Shape;457;p21"/>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1"/>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Thin"/>
                  <a:ea typeface="Roboto Thin"/>
                  <a:cs typeface="Roboto Thin"/>
                  <a:sym typeface="Roboto Thin"/>
                </a:rPr>
                <a:t>05</a:t>
              </a:r>
              <a:endParaRPr sz="1800">
                <a:solidFill>
                  <a:srgbClr val="FFFFFF"/>
                </a:solidFill>
                <a:latin typeface="Roboto Thin"/>
                <a:ea typeface="Roboto Thin"/>
                <a:cs typeface="Roboto Thin"/>
                <a:sym typeface="Roboto Thin"/>
              </a:endParaRPr>
            </a:p>
          </p:txBody>
        </p:sp>
        <p:sp>
          <p:nvSpPr>
            <p:cNvPr id="459" name="Google Shape;459;p21"/>
            <p:cNvSpPr/>
            <p:nvPr/>
          </p:nvSpPr>
          <p:spPr>
            <a:xfrm>
              <a:off x="4387853" y="2323756"/>
              <a:ext cx="31632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0C58D3"/>
                </a:buClr>
                <a:buSzPts val="900"/>
                <a:buFont typeface="Roboto"/>
                <a:buChar char="●"/>
              </a:pPr>
              <a:r>
                <a:rPr lang="en" sz="900">
                  <a:solidFill>
                    <a:srgbClr val="0C58D3"/>
                  </a:solidFill>
                  <a:latin typeface="Roboto"/>
                  <a:ea typeface="Roboto"/>
                  <a:cs typeface="Roboto"/>
                  <a:sym typeface="Roboto"/>
                </a:rPr>
                <a:t>Min : 	1384		Max : 	414996	</a:t>
              </a:r>
              <a:endParaRPr sz="900">
                <a:solidFill>
                  <a:srgbClr val="0C58D3"/>
                </a:solidFill>
                <a:latin typeface="Roboto"/>
                <a:ea typeface="Roboto"/>
                <a:cs typeface="Roboto"/>
                <a:sym typeface="Roboto"/>
              </a:endParaRPr>
            </a:p>
            <a:p>
              <a:pPr indent="-285750" lvl="0" marL="457200" rtl="0" algn="l">
                <a:lnSpc>
                  <a:spcPct val="115000"/>
                </a:lnSpc>
                <a:spcBef>
                  <a:spcPts val="0"/>
                </a:spcBef>
                <a:spcAft>
                  <a:spcPts val="0"/>
                </a:spcAft>
                <a:buClr>
                  <a:srgbClr val="0C58D3"/>
                </a:buClr>
                <a:buSzPts val="900"/>
                <a:buFont typeface="Roboto"/>
                <a:buChar char="●"/>
              </a:pPr>
              <a:r>
                <a:rPr lang="en" sz="900">
                  <a:solidFill>
                    <a:srgbClr val="0C58D3"/>
                  </a:solidFill>
                  <a:latin typeface="Roboto"/>
                  <a:ea typeface="Roboto"/>
                  <a:cs typeface="Roboto"/>
                  <a:sym typeface="Roboto"/>
                </a:rPr>
                <a:t>Mean:	83312		Std : 	90478	</a:t>
              </a:r>
              <a:endParaRPr sz="900">
                <a:solidFill>
                  <a:srgbClr val="0C58D3"/>
                </a:solidFill>
                <a:latin typeface="Roboto"/>
                <a:ea typeface="Roboto"/>
                <a:cs typeface="Roboto"/>
                <a:sym typeface="Roboto"/>
              </a:endParaRPr>
            </a:p>
          </p:txBody>
        </p:sp>
      </p:grpSp>
      <p:grpSp>
        <p:nvGrpSpPr>
          <p:cNvPr id="460" name="Google Shape;460;p21"/>
          <p:cNvGrpSpPr/>
          <p:nvPr/>
        </p:nvGrpSpPr>
        <p:grpSpPr>
          <a:xfrm>
            <a:off x="347723" y="4197043"/>
            <a:ext cx="8059949" cy="427477"/>
            <a:chOff x="1593000" y="2322568"/>
            <a:chExt cx="5957975" cy="643500"/>
          </a:xfrm>
        </p:grpSpPr>
        <p:sp>
          <p:nvSpPr>
            <p:cNvPr id="461" name="Google Shape;461;p2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1"/>
            <p:cNvSpPr/>
            <p:nvPr/>
          </p:nvSpPr>
          <p:spPr>
            <a:xfrm flipH="1">
              <a:off x="2283025" y="2322575"/>
              <a:ext cx="18444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1"/>
            <p:cNvSpPr/>
            <p:nvPr/>
          </p:nvSpPr>
          <p:spPr>
            <a:xfrm rot="-5400000">
              <a:off x="3501574" y="1934671"/>
              <a:ext cx="643356" cy="1419149"/>
            </a:xfrm>
            <a:prstGeom prst="flowChartOffpageConnector">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1"/>
            <p:cNvSpPr/>
            <p:nvPr/>
          </p:nvSpPr>
          <p:spPr>
            <a:xfrm>
              <a:off x="2342628" y="2399952"/>
              <a:ext cx="11634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TIKTOK </a:t>
              </a:r>
              <a:r>
                <a:rPr lang="en" sz="1000">
                  <a:solidFill>
                    <a:srgbClr val="FFFFFF"/>
                  </a:solidFill>
                  <a:latin typeface="Roboto Medium"/>
                  <a:ea typeface="Roboto Medium"/>
                  <a:cs typeface="Roboto Medium"/>
                  <a:sym typeface="Roboto Medium"/>
                </a:rPr>
                <a:t>DAILY SPENDS</a:t>
              </a:r>
              <a:endParaRPr sz="1000">
                <a:solidFill>
                  <a:srgbClr val="FFFFFF"/>
                </a:solidFill>
                <a:latin typeface="Roboto"/>
                <a:ea typeface="Roboto"/>
                <a:cs typeface="Roboto"/>
                <a:sym typeface="Roboto"/>
              </a:endParaRPr>
            </a:p>
          </p:txBody>
        </p:sp>
        <p:sp>
          <p:nvSpPr>
            <p:cNvPr id="465" name="Google Shape;465;p21"/>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1"/>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Thin"/>
                  <a:ea typeface="Roboto Thin"/>
                  <a:cs typeface="Roboto Thin"/>
                  <a:sym typeface="Roboto Thin"/>
                </a:rPr>
                <a:t>07</a:t>
              </a:r>
              <a:endParaRPr sz="1800">
                <a:solidFill>
                  <a:srgbClr val="FFFFFF"/>
                </a:solidFill>
                <a:latin typeface="Roboto Thin"/>
                <a:ea typeface="Roboto Thin"/>
                <a:cs typeface="Roboto Thin"/>
                <a:sym typeface="Roboto Thin"/>
              </a:endParaRPr>
            </a:p>
          </p:txBody>
        </p:sp>
        <p:sp>
          <p:nvSpPr>
            <p:cNvPr id="467" name="Google Shape;467;p21"/>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85750" lvl="0" marL="457200" rtl="0" algn="l">
                <a:lnSpc>
                  <a:spcPct val="115000"/>
                </a:lnSpc>
                <a:spcBef>
                  <a:spcPts val="0"/>
                </a:spcBef>
                <a:spcAft>
                  <a:spcPts val="0"/>
                </a:spcAft>
                <a:buClr>
                  <a:srgbClr val="0C58D3"/>
                </a:buClr>
                <a:buSzPts val="900"/>
                <a:buFont typeface="Roboto"/>
                <a:buChar char="●"/>
              </a:pPr>
              <a:r>
                <a:rPr lang="en" sz="900">
                  <a:solidFill>
                    <a:srgbClr val="0C58D3"/>
                  </a:solidFill>
                  <a:latin typeface="Roboto"/>
                  <a:ea typeface="Roboto"/>
                  <a:cs typeface="Roboto"/>
                  <a:sym typeface="Roboto"/>
                </a:rPr>
                <a:t>Min : 	0		Max : 	37642	</a:t>
              </a:r>
              <a:endParaRPr sz="900">
                <a:solidFill>
                  <a:srgbClr val="0C58D3"/>
                </a:solidFill>
                <a:latin typeface="Roboto"/>
                <a:ea typeface="Roboto"/>
                <a:cs typeface="Roboto"/>
                <a:sym typeface="Roboto"/>
              </a:endParaRPr>
            </a:p>
            <a:p>
              <a:pPr indent="-285750" lvl="0" marL="457200" rtl="0" algn="l">
                <a:lnSpc>
                  <a:spcPct val="115000"/>
                </a:lnSpc>
                <a:spcBef>
                  <a:spcPts val="0"/>
                </a:spcBef>
                <a:spcAft>
                  <a:spcPts val="0"/>
                </a:spcAft>
                <a:buClr>
                  <a:srgbClr val="0C58D3"/>
                </a:buClr>
                <a:buSzPts val="900"/>
                <a:buFont typeface="Roboto"/>
                <a:buChar char="●"/>
              </a:pPr>
              <a:r>
                <a:rPr lang="en" sz="900">
                  <a:solidFill>
                    <a:srgbClr val="0C58D3"/>
                  </a:solidFill>
                  <a:latin typeface="Roboto"/>
                  <a:ea typeface="Roboto"/>
                  <a:cs typeface="Roboto"/>
                  <a:sym typeface="Roboto"/>
                </a:rPr>
                <a:t>Mean:	7892		Std : 	7892		</a:t>
              </a:r>
              <a:endParaRPr sz="900">
                <a:solidFill>
                  <a:srgbClr val="0C58D3"/>
                </a:solidFill>
                <a:latin typeface="Roboto"/>
                <a:ea typeface="Roboto"/>
                <a:cs typeface="Roboto"/>
                <a:sym typeface="Roboto"/>
              </a:endParaRPr>
            </a:p>
          </p:txBody>
        </p:sp>
      </p:grpSp>
    </p:spTree>
  </p:cSld>
  <p:clrMapOvr>
    <a:masterClrMapping/>
  </p:clrMapOvr>
  <mc:AlternateContent>
    <mc:Choice Requires="p14">
      <p:transition spd="slow" p14:dur="1300">
        <p:fade thruBlk="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22"/>
          <p:cNvPicPr preferRelativeResize="0"/>
          <p:nvPr/>
        </p:nvPicPr>
        <p:blipFill rotWithShape="1">
          <a:blip r:embed="rId3">
            <a:alphaModFix amt="30000"/>
          </a:blip>
          <a:srcRect b="0" l="50229" r="9803" t="0"/>
          <a:stretch/>
        </p:blipFill>
        <p:spPr>
          <a:xfrm>
            <a:off x="-3" y="1337375"/>
            <a:ext cx="3210552" cy="4044125"/>
          </a:xfrm>
          <a:prstGeom prst="rect">
            <a:avLst/>
          </a:prstGeom>
          <a:noFill/>
          <a:ln>
            <a:noFill/>
          </a:ln>
        </p:spPr>
      </p:pic>
      <p:pic>
        <p:nvPicPr>
          <p:cNvPr id="474" name="Google Shape;474;p22"/>
          <p:cNvPicPr preferRelativeResize="0"/>
          <p:nvPr/>
        </p:nvPicPr>
        <p:blipFill rotWithShape="1">
          <a:blip r:embed="rId4">
            <a:alphaModFix/>
          </a:blip>
          <a:srcRect b="0" l="0" r="0" t="0"/>
          <a:stretch/>
        </p:blipFill>
        <p:spPr>
          <a:xfrm>
            <a:off x="8076677" y="-5374"/>
            <a:ext cx="1055350" cy="790515"/>
          </a:xfrm>
          <a:prstGeom prst="rect">
            <a:avLst/>
          </a:prstGeom>
          <a:noFill/>
          <a:ln>
            <a:noFill/>
          </a:ln>
        </p:spPr>
      </p:pic>
      <p:pic>
        <p:nvPicPr>
          <p:cNvPr id="475" name="Google Shape;475;p22"/>
          <p:cNvPicPr preferRelativeResize="0"/>
          <p:nvPr/>
        </p:nvPicPr>
        <p:blipFill rotWithShape="1">
          <a:blip r:embed="rId4">
            <a:alphaModFix/>
          </a:blip>
          <a:srcRect b="0" l="0" r="0" t="0"/>
          <a:stretch/>
        </p:blipFill>
        <p:spPr>
          <a:xfrm rot="10800000">
            <a:off x="-9943" y="4149729"/>
            <a:ext cx="1343975" cy="1006700"/>
          </a:xfrm>
          <a:prstGeom prst="rect">
            <a:avLst/>
          </a:prstGeom>
          <a:noFill/>
          <a:ln>
            <a:noFill/>
          </a:ln>
        </p:spPr>
      </p:pic>
      <p:pic>
        <p:nvPicPr>
          <p:cNvPr id="476" name="Google Shape;476;p22"/>
          <p:cNvPicPr preferRelativeResize="0"/>
          <p:nvPr/>
        </p:nvPicPr>
        <p:blipFill rotWithShape="1">
          <a:blip r:embed="rId5">
            <a:alphaModFix/>
          </a:blip>
          <a:srcRect b="0" l="0" r="0" t="0"/>
          <a:stretch/>
        </p:blipFill>
        <p:spPr>
          <a:xfrm>
            <a:off x="7720672" y="214628"/>
            <a:ext cx="1283517" cy="216123"/>
          </a:xfrm>
          <a:prstGeom prst="rect">
            <a:avLst/>
          </a:prstGeom>
          <a:noFill/>
          <a:ln>
            <a:noFill/>
          </a:ln>
        </p:spPr>
      </p:pic>
      <p:sp>
        <p:nvSpPr>
          <p:cNvPr id="477" name="Google Shape;477;p22"/>
          <p:cNvSpPr/>
          <p:nvPr/>
        </p:nvSpPr>
        <p:spPr>
          <a:xfrm>
            <a:off x="0" y="4882823"/>
            <a:ext cx="9144000" cy="16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FBFBF"/>
                </a:solidFill>
                <a:latin typeface="Arial"/>
                <a:ea typeface="Arial"/>
                <a:cs typeface="Arial"/>
                <a:sym typeface="Arial"/>
              </a:rPr>
              <a:t>Disclaimer: The information transmitted by this presentation is intended for the person or entity to which it is addressed. This presentation may contain confidential information. Please note that any use or circulation of this presentation is not permitted.</a:t>
            </a:r>
            <a:endParaRPr b="0" i="0" sz="1100" u="none" cap="none" strike="noStrike">
              <a:solidFill>
                <a:srgbClr val="000000"/>
              </a:solidFill>
              <a:latin typeface="Arial"/>
              <a:ea typeface="Arial"/>
              <a:cs typeface="Arial"/>
              <a:sym typeface="Arial"/>
            </a:endParaRPr>
          </a:p>
        </p:txBody>
      </p:sp>
      <p:sp>
        <p:nvSpPr>
          <p:cNvPr id="478" name="Google Shape;478;p22"/>
          <p:cNvSpPr/>
          <p:nvPr/>
        </p:nvSpPr>
        <p:spPr>
          <a:xfrm>
            <a:off x="347633" y="0"/>
            <a:ext cx="986400" cy="93300"/>
          </a:xfrm>
          <a:prstGeom prst="rect">
            <a:avLst/>
          </a:prstGeom>
          <a:solidFill>
            <a:srgbClr val="1F887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2060"/>
              </a:solidFill>
              <a:latin typeface="Calibri"/>
              <a:ea typeface="Calibri"/>
              <a:cs typeface="Calibri"/>
              <a:sym typeface="Calibri"/>
            </a:endParaRPr>
          </a:p>
        </p:txBody>
      </p:sp>
      <p:sp>
        <p:nvSpPr>
          <p:cNvPr id="479" name="Google Shape;479;p22"/>
          <p:cNvSpPr/>
          <p:nvPr/>
        </p:nvSpPr>
        <p:spPr>
          <a:xfrm>
            <a:off x="6628825" y="1092275"/>
            <a:ext cx="777600" cy="777600"/>
          </a:xfrm>
          <a:prstGeom prst="ellipse">
            <a:avLst/>
          </a:prstGeom>
          <a:solidFill>
            <a:srgbClr val="2657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2"/>
          <p:cNvSpPr/>
          <p:nvPr/>
        </p:nvSpPr>
        <p:spPr>
          <a:xfrm>
            <a:off x="6073025" y="2043925"/>
            <a:ext cx="777600" cy="777600"/>
          </a:xfrm>
          <a:prstGeom prst="ellipse">
            <a:avLst/>
          </a:prstGeom>
          <a:solidFill>
            <a:srgbClr val="517B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2"/>
          <p:cNvSpPr/>
          <p:nvPr/>
        </p:nvSpPr>
        <p:spPr>
          <a:xfrm>
            <a:off x="5809232" y="2870125"/>
            <a:ext cx="1077600" cy="1034700"/>
          </a:xfrm>
          <a:prstGeom prst="ellipse">
            <a:avLst/>
          </a:prstGeom>
          <a:solidFill>
            <a:srgbClr val="00A6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2"/>
          <p:cNvSpPr/>
          <p:nvPr/>
        </p:nvSpPr>
        <p:spPr>
          <a:xfrm flipH="1">
            <a:off x="7228145" y="2923709"/>
            <a:ext cx="703265" cy="932947"/>
          </a:xfrm>
          <a:custGeom>
            <a:rect b="b" l="l" r="r" t="t"/>
            <a:pathLst>
              <a:path extrusionOk="0" h="7677" w="5787">
                <a:moveTo>
                  <a:pt x="2210" y="1"/>
                </a:moveTo>
                <a:lnTo>
                  <a:pt x="2197" y="403"/>
                </a:lnTo>
                <a:lnTo>
                  <a:pt x="2103" y="1166"/>
                </a:lnTo>
                <a:lnTo>
                  <a:pt x="1942" y="1916"/>
                </a:lnTo>
                <a:lnTo>
                  <a:pt x="1715" y="2626"/>
                </a:lnTo>
                <a:lnTo>
                  <a:pt x="1433" y="3323"/>
                </a:lnTo>
                <a:lnTo>
                  <a:pt x="1099" y="3979"/>
                </a:lnTo>
                <a:lnTo>
                  <a:pt x="697" y="4609"/>
                </a:lnTo>
                <a:lnTo>
                  <a:pt x="255" y="5185"/>
                </a:lnTo>
                <a:lnTo>
                  <a:pt x="0" y="5466"/>
                </a:lnTo>
                <a:lnTo>
                  <a:pt x="2813" y="7676"/>
                </a:lnTo>
                <a:lnTo>
                  <a:pt x="3148" y="7288"/>
                </a:lnTo>
                <a:lnTo>
                  <a:pt x="3751" y="6457"/>
                </a:lnTo>
                <a:lnTo>
                  <a:pt x="4287" y="5573"/>
                </a:lnTo>
                <a:lnTo>
                  <a:pt x="4755" y="4649"/>
                </a:lnTo>
                <a:lnTo>
                  <a:pt x="5144" y="3684"/>
                </a:lnTo>
                <a:lnTo>
                  <a:pt x="5439" y="2666"/>
                </a:lnTo>
                <a:lnTo>
                  <a:pt x="5653" y="1635"/>
                </a:lnTo>
                <a:lnTo>
                  <a:pt x="5760" y="550"/>
                </a:lnTo>
                <a:lnTo>
                  <a:pt x="5787" y="1"/>
                </a:lnTo>
                <a:close/>
              </a:path>
            </a:pathLst>
          </a:custGeom>
          <a:solidFill>
            <a:srgbClr val="00A6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2"/>
          <p:cNvSpPr/>
          <p:nvPr/>
        </p:nvSpPr>
        <p:spPr>
          <a:xfrm flipH="1">
            <a:off x="7228145" y="1935599"/>
            <a:ext cx="704967" cy="934527"/>
          </a:xfrm>
          <a:custGeom>
            <a:rect b="b" l="l" r="r" t="t"/>
            <a:pathLst>
              <a:path extrusionOk="0" h="7690" w="5801">
                <a:moveTo>
                  <a:pt x="2814" y="1"/>
                </a:moveTo>
                <a:lnTo>
                  <a:pt x="1" y="2211"/>
                </a:lnTo>
                <a:lnTo>
                  <a:pt x="242" y="2492"/>
                </a:lnTo>
                <a:lnTo>
                  <a:pt x="697" y="3082"/>
                </a:lnTo>
                <a:lnTo>
                  <a:pt x="1099" y="3698"/>
                </a:lnTo>
                <a:lnTo>
                  <a:pt x="1447" y="4368"/>
                </a:lnTo>
                <a:lnTo>
                  <a:pt x="1729" y="5051"/>
                </a:lnTo>
                <a:lnTo>
                  <a:pt x="1956" y="5774"/>
                </a:lnTo>
                <a:lnTo>
                  <a:pt x="2117" y="6524"/>
                </a:lnTo>
                <a:lnTo>
                  <a:pt x="2211" y="7301"/>
                </a:lnTo>
                <a:lnTo>
                  <a:pt x="2224" y="7690"/>
                </a:lnTo>
                <a:lnTo>
                  <a:pt x="5801" y="7690"/>
                </a:lnTo>
                <a:lnTo>
                  <a:pt x="5774" y="7140"/>
                </a:lnTo>
                <a:lnTo>
                  <a:pt x="5654" y="6069"/>
                </a:lnTo>
                <a:lnTo>
                  <a:pt x="5453" y="5024"/>
                </a:lnTo>
                <a:lnTo>
                  <a:pt x="5145" y="4006"/>
                </a:lnTo>
                <a:lnTo>
                  <a:pt x="4769" y="3028"/>
                </a:lnTo>
                <a:lnTo>
                  <a:pt x="4301" y="2104"/>
                </a:lnTo>
                <a:lnTo>
                  <a:pt x="3751" y="1220"/>
                </a:lnTo>
                <a:lnTo>
                  <a:pt x="3149" y="389"/>
                </a:lnTo>
                <a:lnTo>
                  <a:pt x="2814" y="1"/>
                </a:lnTo>
                <a:close/>
              </a:path>
            </a:pathLst>
          </a:custGeom>
          <a:solidFill>
            <a:srgbClr val="517B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2"/>
          <p:cNvSpPr/>
          <p:nvPr/>
        </p:nvSpPr>
        <p:spPr>
          <a:xfrm flipH="1">
            <a:off x="7628560" y="1439175"/>
            <a:ext cx="1058240" cy="726112"/>
          </a:xfrm>
          <a:custGeom>
            <a:rect b="b" l="l" r="r" t="t"/>
            <a:pathLst>
              <a:path extrusionOk="0" h="5975" w="8708">
                <a:moveTo>
                  <a:pt x="1" y="0"/>
                </a:moveTo>
                <a:lnTo>
                  <a:pt x="1" y="3577"/>
                </a:lnTo>
                <a:lnTo>
                  <a:pt x="429" y="3577"/>
                </a:lnTo>
                <a:lnTo>
                  <a:pt x="1273" y="3670"/>
                </a:lnTo>
                <a:lnTo>
                  <a:pt x="2077" y="3831"/>
                </a:lnTo>
                <a:lnTo>
                  <a:pt x="2854" y="4072"/>
                </a:lnTo>
                <a:lnTo>
                  <a:pt x="3604" y="4380"/>
                </a:lnTo>
                <a:lnTo>
                  <a:pt x="4314" y="4756"/>
                </a:lnTo>
                <a:lnTo>
                  <a:pt x="4984" y="5198"/>
                </a:lnTo>
                <a:lnTo>
                  <a:pt x="5600" y="5707"/>
                </a:lnTo>
                <a:lnTo>
                  <a:pt x="5895" y="5974"/>
                </a:lnTo>
                <a:lnTo>
                  <a:pt x="8708" y="3751"/>
                </a:lnTo>
                <a:lnTo>
                  <a:pt x="8292" y="3336"/>
                </a:lnTo>
                <a:lnTo>
                  <a:pt x="7395" y="2545"/>
                </a:lnTo>
                <a:lnTo>
                  <a:pt x="6417" y="1862"/>
                </a:lnTo>
                <a:lnTo>
                  <a:pt x="5372" y="1273"/>
                </a:lnTo>
                <a:lnTo>
                  <a:pt x="4260" y="777"/>
                </a:lnTo>
                <a:lnTo>
                  <a:pt x="3108" y="402"/>
                </a:lnTo>
                <a:lnTo>
                  <a:pt x="1889" y="148"/>
                </a:lnTo>
                <a:lnTo>
                  <a:pt x="644" y="14"/>
                </a:lnTo>
                <a:lnTo>
                  <a:pt x="1" y="0"/>
                </a:lnTo>
                <a:close/>
              </a:path>
            </a:pathLst>
          </a:custGeom>
          <a:solidFill>
            <a:srgbClr val="2657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2"/>
          <p:cNvSpPr/>
          <p:nvPr/>
        </p:nvSpPr>
        <p:spPr>
          <a:xfrm flipH="1">
            <a:off x="7626859" y="3626966"/>
            <a:ext cx="1059941" cy="727813"/>
          </a:xfrm>
          <a:custGeom>
            <a:rect b="b" l="l" r="r" t="t"/>
            <a:pathLst>
              <a:path extrusionOk="0" h="5989" w="8722">
                <a:moveTo>
                  <a:pt x="5908" y="1"/>
                </a:moveTo>
                <a:lnTo>
                  <a:pt x="5613" y="282"/>
                </a:lnTo>
                <a:lnTo>
                  <a:pt x="4997" y="777"/>
                </a:lnTo>
                <a:lnTo>
                  <a:pt x="4327" y="1233"/>
                </a:lnTo>
                <a:lnTo>
                  <a:pt x="3617" y="1608"/>
                </a:lnTo>
                <a:lnTo>
                  <a:pt x="2867" y="1916"/>
                </a:lnTo>
                <a:lnTo>
                  <a:pt x="2090" y="2171"/>
                </a:lnTo>
                <a:lnTo>
                  <a:pt x="1273" y="2331"/>
                </a:lnTo>
                <a:lnTo>
                  <a:pt x="429" y="2412"/>
                </a:lnTo>
                <a:lnTo>
                  <a:pt x="1" y="2425"/>
                </a:lnTo>
                <a:lnTo>
                  <a:pt x="1" y="5988"/>
                </a:lnTo>
                <a:lnTo>
                  <a:pt x="644" y="5988"/>
                </a:lnTo>
                <a:lnTo>
                  <a:pt x="1903" y="5854"/>
                </a:lnTo>
                <a:lnTo>
                  <a:pt x="3108" y="5586"/>
                </a:lnTo>
                <a:lnTo>
                  <a:pt x="4274" y="5211"/>
                </a:lnTo>
                <a:lnTo>
                  <a:pt x="5386" y="4729"/>
                </a:lnTo>
                <a:lnTo>
                  <a:pt x="6430" y="4126"/>
                </a:lnTo>
                <a:lnTo>
                  <a:pt x="7408" y="3430"/>
                </a:lnTo>
                <a:lnTo>
                  <a:pt x="8306" y="2653"/>
                </a:lnTo>
                <a:lnTo>
                  <a:pt x="8721" y="2224"/>
                </a:lnTo>
                <a:lnTo>
                  <a:pt x="5908" y="1"/>
                </a:lnTo>
                <a:close/>
              </a:path>
            </a:pathLst>
          </a:custGeom>
          <a:solidFill>
            <a:srgbClr val="76B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22"/>
          <p:cNvGrpSpPr/>
          <p:nvPr/>
        </p:nvGrpSpPr>
        <p:grpSpPr>
          <a:xfrm>
            <a:off x="3625350" y="1263725"/>
            <a:ext cx="1842600" cy="434700"/>
            <a:chOff x="3625350" y="1263725"/>
            <a:chExt cx="1842600" cy="434700"/>
          </a:xfrm>
        </p:grpSpPr>
        <p:sp>
          <p:nvSpPr>
            <p:cNvPr id="487" name="Google Shape;487;p22"/>
            <p:cNvSpPr/>
            <p:nvPr/>
          </p:nvSpPr>
          <p:spPr>
            <a:xfrm>
              <a:off x="3625350" y="1263725"/>
              <a:ext cx="1842600" cy="434700"/>
            </a:xfrm>
            <a:prstGeom prst="roundRect">
              <a:avLst>
                <a:gd fmla="val 16667" name="adj"/>
              </a:avLst>
            </a:prstGeom>
            <a:solidFill>
              <a:srgbClr val="265768"/>
            </a:solidFill>
            <a:ln cap="flat" cmpd="sng" w="9525">
              <a:solidFill>
                <a:srgbClr val="2657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2"/>
            <p:cNvSpPr txBox="1"/>
            <p:nvPr/>
          </p:nvSpPr>
          <p:spPr>
            <a:xfrm>
              <a:off x="3627775" y="1337375"/>
              <a:ext cx="1575300" cy="28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FFFFFF"/>
                  </a:solidFill>
                  <a:latin typeface="Fira Sans Extra Condensed Medium"/>
                  <a:ea typeface="Fira Sans Extra Condensed Medium"/>
                  <a:cs typeface="Fira Sans Extra Condensed Medium"/>
                  <a:sym typeface="Fira Sans Extra Condensed Medium"/>
                </a:rPr>
                <a:t>Intro to MMX</a:t>
              </a:r>
              <a:endParaRPr sz="1800">
                <a:solidFill>
                  <a:srgbClr val="FFFFFF"/>
                </a:solidFill>
                <a:latin typeface="Fira Sans Extra Condensed Medium"/>
                <a:ea typeface="Fira Sans Extra Condensed Medium"/>
                <a:cs typeface="Fira Sans Extra Condensed Medium"/>
                <a:sym typeface="Fira Sans Extra Condensed Medium"/>
              </a:endParaRPr>
            </a:p>
          </p:txBody>
        </p:sp>
      </p:grpSp>
      <p:cxnSp>
        <p:nvCxnSpPr>
          <p:cNvPr id="489" name="Google Shape;489;p22"/>
          <p:cNvCxnSpPr>
            <a:stCxn id="487" idx="3"/>
            <a:endCxn id="479" idx="2"/>
          </p:cNvCxnSpPr>
          <p:nvPr/>
        </p:nvCxnSpPr>
        <p:spPr>
          <a:xfrm>
            <a:off x="5467950" y="1481075"/>
            <a:ext cx="1161000" cy="0"/>
          </a:xfrm>
          <a:prstGeom prst="straightConnector1">
            <a:avLst/>
          </a:prstGeom>
          <a:noFill/>
          <a:ln cap="flat" cmpd="sng" w="19050">
            <a:solidFill>
              <a:srgbClr val="265768"/>
            </a:solidFill>
            <a:prstDash val="solid"/>
            <a:round/>
            <a:headEnd len="med" w="med" type="none"/>
            <a:tailEnd len="med" w="med" type="none"/>
          </a:ln>
        </p:spPr>
      </p:cxnSp>
      <p:cxnSp>
        <p:nvCxnSpPr>
          <p:cNvPr id="490" name="Google Shape;490;p22"/>
          <p:cNvCxnSpPr>
            <a:stCxn id="491" idx="3"/>
            <a:endCxn id="480" idx="2"/>
          </p:cNvCxnSpPr>
          <p:nvPr/>
        </p:nvCxnSpPr>
        <p:spPr>
          <a:xfrm>
            <a:off x="5467950" y="2432725"/>
            <a:ext cx="605100" cy="0"/>
          </a:xfrm>
          <a:prstGeom prst="straightConnector1">
            <a:avLst/>
          </a:prstGeom>
          <a:noFill/>
          <a:ln cap="flat" cmpd="sng" w="19050">
            <a:solidFill>
              <a:srgbClr val="517B96"/>
            </a:solidFill>
            <a:prstDash val="solid"/>
            <a:round/>
            <a:headEnd len="med" w="med" type="none"/>
            <a:tailEnd len="med" w="med" type="none"/>
          </a:ln>
        </p:spPr>
      </p:cxnSp>
      <p:cxnSp>
        <p:nvCxnSpPr>
          <p:cNvPr id="492" name="Google Shape;492;p22"/>
          <p:cNvCxnSpPr>
            <a:stCxn id="493" idx="3"/>
            <a:endCxn id="481" idx="2"/>
          </p:cNvCxnSpPr>
          <p:nvPr/>
        </p:nvCxnSpPr>
        <p:spPr>
          <a:xfrm>
            <a:off x="4366235" y="3376399"/>
            <a:ext cx="1443000" cy="11100"/>
          </a:xfrm>
          <a:prstGeom prst="straightConnector1">
            <a:avLst/>
          </a:prstGeom>
          <a:noFill/>
          <a:ln cap="flat" cmpd="sng" w="19050">
            <a:solidFill>
              <a:srgbClr val="00A68F"/>
            </a:solidFill>
            <a:prstDash val="solid"/>
            <a:round/>
            <a:headEnd len="med" w="med" type="none"/>
            <a:tailEnd len="med" w="med" type="none"/>
          </a:ln>
        </p:spPr>
      </p:cxnSp>
      <p:grpSp>
        <p:nvGrpSpPr>
          <p:cNvPr id="494" name="Google Shape;494;p22"/>
          <p:cNvGrpSpPr/>
          <p:nvPr/>
        </p:nvGrpSpPr>
        <p:grpSpPr>
          <a:xfrm>
            <a:off x="3625350" y="2215375"/>
            <a:ext cx="1842600" cy="434700"/>
            <a:chOff x="3625350" y="2274975"/>
            <a:chExt cx="1842600" cy="434700"/>
          </a:xfrm>
        </p:grpSpPr>
        <p:sp>
          <p:nvSpPr>
            <p:cNvPr id="491" name="Google Shape;491;p22"/>
            <p:cNvSpPr/>
            <p:nvPr/>
          </p:nvSpPr>
          <p:spPr>
            <a:xfrm>
              <a:off x="3625350" y="2274975"/>
              <a:ext cx="1842600" cy="434700"/>
            </a:xfrm>
            <a:prstGeom prst="roundRect">
              <a:avLst>
                <a:gd fmla="val 16667" name="adj"/>
              </a:avLst>
            </a:prstGeom>
            <a:solidFill>
              <a:srgbClr val="517B96"/>
            </a:solidFill>
            <a:ln cap="flat" cmpd="sng" w="9525">
              <a:solidFill>
                <a:srgbClr val="517B9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2"/>
            <p:cNvSpPr txBox="1"/>
            <p:nvPr/>
          </p:nvSpPr>
          <p:spPr>
            <a:xfrm>
              <a:off x="3627775" y="2329975"/>
              <a:ext cx="1575300" cy="28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FFFFFF"/>
                  </a:solidFill>
                  <a:latin typeface="Fira Sans Extra Condensed Medium"/>
                  <a:ea typeface="Fira Sans Extra Condensed Medium"/>
                  <a:cs typeface="Fira Sans Extra Condensed Medium"/>
                  <a:sym typeface="Fira Sans Extra Condensed Medium"/>
                </a:rPr>
                <a:t>Process Flow</a:t>
              </a:r>
              <a:endParaRPr sz="18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496" name="Google Shape;496;p22"/>
          <p:cNvGrpSpPr/>
          <p:nvPr/>
        </p:nvGrpSpPr>
        <p:grpSpPr>
          <a:xfrm>
            <a:off x="1865841" y="3034781"/>
            <a:ext cx="2500408" cy="705426"/>
            <a:chOff x="3625346" y="3228835"/>
            <a:chExt cx="1842600" cy="421200"/>
          </a:xfrm>
        </p:grpSpPr>
        <p:sp>
          <p:nvSpPr>
            <p:cNvPr id="497" name="Google Shape;497;p22"/>
            <p:cNvSpPr/>
            <p:nvPr/>
          </p:nvSpPr>
          <p:spPr>
            <a:xfrm>
              <a:off x="3625346" y="3228835"/>
              <a:ext cx="1842600" cy="421200"/>
            </a:xfrm>
            <a:prstGeom prst="roundRect">
              <a:avLst>
                <a:gd fmla="val 16667" name="adj"/>
              </a:avLst>
            </a:prstGeom>
            <a:solidFill>
              <a:srgbClr val="00A68F"/>
            </a:solidFill>
            <a:ln cap="flat" cmpd="sng" w="9525">
              <a:solidFill>
                <a:srgbClr val="00A6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2"/>
            <p:cNvSpPr txBox="1"/>
            <p:nvPr/>
          </p:nvSpPr>
          <p:spPr>
            <a:xfrm>
              <a:off x="3664935" y="3294661"/>
              <a:ext cx="1803000" cy="276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600">
                  <a:solidFill>
                    <a:srgbClr val="FFFFFF"/>
                  </a:solidFill>
                  <a:latin typeface="Fira Sans Extra Condensed Medium"/>
                  <a:ea typeface="Fira Sans Extra Condensed Medium"/>
                  <a:cs typeface="Fira Sans Extra Condensed Medium"/>
                  <a:sym typeface="Fira Sans Extra Condensed Medium"/>
                </a:rPr>
                <a:t>Data</a:t>
              </a:r>
              <a:r>
                <a:rPr lang="en" sz="3200">
                  <a:solidFill>
                    <a:srgbClr val="1F887E"/>
                  </a:solidFill>
                  <a:latin typeface="Montserrat"/>
                  <a:ea typeface="Montserrat"/>
                  <a:cs typeface="Montserrat"/>
                  <a:sym typeface="Montserrat"/>
                </a:rPr>
                <a:t> </a:t>
              </a:r>
              <a:r>
                <a:rPr lang="en" sz="2600">
                  <a:solidFill>
                    <a:srgbClr val="FFFFFF"/>
                  </a:solidFill>
                  <a:latin typeface="Fira Sans Extra Condensed Medium"/>
                  <a:ea typeface="Fira Sans Extra Condensed Medium"/>
                  <a:cs typeface="Fira Sans Extra Condensed Medium"/>
                  <a:sym typeface="Fira Sans Extra Condensed Medium"/>
                </a:rPr>
                <a:t>Exploration</a:t>
              </a:r>
              <a:endParaRPr sz="26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498" name="Google Shape;498;p22"/>
          <p:cNvGrpSpPr/>
          <p:nvPr/>
        </p:nvGrpSpPr>
        <p:grpSpPr>
          <a:xfrm>
            <a:off x="6302881" y="2288428"/>
            <a:ext cx="317888" cy="323520"/>
            <a:chOff x="-65144125" y="4094450"/>
            <a:chExt cx="311900" cy="317425"/>
          </a:xfrm>
        </p:grpSpPr>
        <p:sp>
          <p:nvSpPr>
            <p:cNvPr id="499" name="Google Shape;499;p22"/>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2"/>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2"/>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 name="Google Shape;502;p22"/>
          <p:cNvGrpSpPr/>
          <p:nvPr/>
        </p:nvGrpSpPr>
        <p:grpSpPr>
          <a:xfrm>
            <a:off x="6120109" y="3193581"/>
            <a:ext cx="452590" cy="431280"/>
            <a:chOff x="-63250675" y="3744075"/>
            <a:chExt cx="320350" cy="318100"/>
          </a:xfrm>
        </p:grpSpPr>
        <p:sp>
          <p:nvSpPr>
            <p:cNvPr id="503" name="Google Shape;503;p22"/>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2"/>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2"/>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22"/>
          <p:cNvGrpSpPr/>
          <p:nvPr/>
        </p:nvGrpSpPr>
        <p:grpSpPr>
          <a:xfrm>
            <a:off x="6862679" y="1337370"/>
            <a:ext cx="309888" cy="287414"/>
            <a:chOff x="-62511900" y="4129100"/>
            <a:chExt cx="304050" cy="282000"/>
          </a:xfrm>
        </p:grpSpPr>
        <p:sp>
          <p:nvSpPr>
            <p:cNvPr id="507" name="Google Shape;507;p22"/>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2"/>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2"/>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2"/>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2"/>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 name="Google Shape;512;p22"/>
          <p:cNvSpPr/>
          <p:nvPr/>
        </p:nvSpPr>
        <p:spPr>
          <a:xfrm>
            <a:off x="6923321" y="4455580"/>
            <a:ext cx="189444" cy="41864"/>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 name="Google Shape;513;p22"/>
          <p:cNvGrpSpPr/>
          <p:nvPr/>
        </p:nvGrpSpPr>
        <p:grpSpPr>
          <a:xfrm>
            <a:off x="3625175" y="3791790"/>
            <a:ext cx="3829852" cy="705439"/>
            <a:chOff x="3625349" y="3947225"/>
            <a:chExt cx="3781076" cy="777600"/>
          </a:xfrm>
        </p:grpSpPr>
        <p:grpSp>
          <p:nvGrpSpPr>
            <p:cNvPr id="514" name="Google Shape;514;p22"/>
            <p:cNvGrpSpPr/>
            <p:nvPr/>
          </p:nvGrpSpPr>
          <p:grpSpPr>
            <a:xfrm>
              <a:off x="3625349" y="3947225"/>
              <a:ext cx="3781076" cy="777600"/>
              <a:chOff x="3625349" y="3947225"/>
              <a:chExt cx="3781076" cy="777600"/>
            </a:xfrm>
          </p:grpSpPr>
          <p:sp>
            <p:nvSpPr>
              <p:cNvPr id="515" name="Google Shape;515;p22"/>
              <p:cNvSpPr/>
              <p:nvPr/>
            </p:nvSpPr>
            <p:spPr>
              <a:xfrm>
                <a:off x="6628825" y="3947225"/>
                <a:ext cx="777600" cy="777600"/>
              </a:xfrm>
              <a:prstGeom prst="ellipse">
                <a:avLst/>
              </a:prstGeom>
              <a:solidFill>
                <a:srgbClr val="76B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2"/>
              <p:cNvSpPr/>
              <p:nvPr/>
            </p:nvSpPr>
            <p:spPr>
              <a:xfrm>
                <a:off x="3625349" y="4118671"/>
                <a:ext cx="1819200" cy="434700"/>
              </a:xfrm>
              <a:prstGeom prst="roundRect">
                <a:avLst>
                  <a:gd fmla="val 16667" name="adj"/>
                </a:avLst>
              </a:prstGeom>
              <a:solidFill>
                <a:srgbClr val="76B7A6"/>
              </a:solidFill>
              <a:ln cap="flat" cmpd="sng" w="9525">
                <a:solidFill>
                  <a:srgbClr val="76B7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Fira Sans Extra Condensed Medium"/>
                    <a:ea typeface="Fira Sans Extra Condensed Medium"/>
                    <a:cs typeface="Fira Sans Extra Condensed Medium"/>
                    <a:sym typeface="Fira Sans Extra Condensed Medium"/>
                  </a:rPr>
                  <a:t>Model Output</a:t>
                </a:r>
                <a:r>
                  <a:rPr lang="en" sz="2400">
                    <a:solidFill>
                      <a:srgbClr val="1F887E"/>
                    </a:solidFill>
                    <a:latin typeface="Montserrat"/>
                    <a:ea typeface="Montserrat"/>
                    <a:cs typeface="Montserrat"/>
                    <a:sym typeface="Montserrat"/>
                  </a:rPr>
                  <a:t> </a:t>
                </a:r>
                <a:endParaRPr/>
              </a:p>
            </p:txBody>
          </p:sp>
          <p:cxnSp>
            <p:nvCxnSpPr>
              <p:cNvPr id="517" name="Google Shape;517;p22"/>
              <p:cNvCxnSpPr>
                <a:stCxn id="516" idx="3"/>
                <a:endCxn id="515" idx="2"/>
              </p:cNvCxnSpPr>
              <p:nvPr/>
            </p:nvCxnSpPr>
            <p:spPr>
              <a:xfrm>
                <a:off x="5444549" y="4336021"/>
                <a:ext cx="1184400" cy="0"/>
              </a:xfrm>
              <a:prstGeom prst="straightConnector1">
                <a:avLst/>
              </a:prstGeom>
              <a:noFill/>
              <a:ln cap="flat" cmpd="sng" w="19050">
                <a:solidFill>
                  <a:srgbClr val="76B7A6"/>
                </a:solidFill>
                <a:prstDash val="solid"/>
                <a:round/>
                <a:headEnd len="med" w="med" type="none"/>
                <a:tailEnd len="med" w="med" type="none"/>
              </a:ln>
            </p:spPr>
          </p:cxnSp>
        </p:grpSp>
        <p:sp>
          <p:nvSpPr>
            <p:cNvPr id="518" name="Google Shape;518;p22"/>
            <p:cNvSpPr/>
            <p:nvPr/>
          </p:nvSpPr>
          <p:spPr>
            <a:xfrm>
              <a:off x="6859086" y="4174612"/>
              <a:ext cx="317099" cy="259310"/>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22"/>
          <p:cNvGrpSpPr/>
          <p:nvPr/>
        </p:nvGrpSpPr>
        <p:grpSpPr>
          <a:xfrm>
            <a:off x="8142155" y="2626708"/>
            <a:ext cx="544637" cy="541684"/>
            <a:chOff x="-5971525" y="3273750"/>
            <a:chExt cx="292250" cy="290650"/>
          </a:xfrm>
        </p:grpSpPr>
        <p:sp>
          <p:nvSpPr>
            <p:cNvPr id="520" name="Google Shape;520;p2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mc:AlternateContent>
    <mc:Choice Requires="p14">
      <p:transition spd="slow" p14:dur="1300">
        <p:fade thruBlk="1"/>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